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80" r:id="rId24"/>
    <p:sldId id="282" r:id="rId25"/>
    <p:sldId id="281" r:id="rId26"/>
    <p:sldId id="287" r:id="rId27"/>
    <p:sldId id="285" r:id="rId28"/>
    <p:sldId id="286" r:id="rId29"/>
    <p:sldId id="275" r:id="rId30"/>
  </p:sldIdLst>
  <p:sldSz cx="12192000" cy="6858000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88F93-DF7D-CEC3-731A-B7CF4CD5436C}" v="660" dt="2022-04-26T03:21:39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97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ctr">
              <a:defRPr sz="6000"/>
            </a:lvl1pPr>
          </a:lstStyle>
          <a:p>
            <a:pPr algn="ctr"/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layout1_shape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 sz="2400"/>
              <a:t>클릭하여</a:t>
            </a:r>
            <a:r>
              <a:rPr lang="en-US" altLang="en-US" sz="2400"/>
              <a:t> </a:t>
            </a: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layout1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1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1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10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10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11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11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2_shape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2_shape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5" name="layout3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3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3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4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layout4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5" name="layout5_shape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7" name="layout5_shape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layout5_shape7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layout5_shape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6" name="layout8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8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layout8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layout9_shape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6" name="layout9_shape4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layout9_shape5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layout9_shape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rgbClr val="000000">
                    <a:tint val="75000"/>
                  </a:srgbClr>
                </a:solidFill>
              </a:rPr>
              <a:t>4/25/2022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sz="120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46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4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44.PNG"/><Relationship Id="rId5" Type="http://schemas.microsoft.com/office/2007/relationships/media" Target="../media/media3.mp3"/><Relationship Id="rId15" Type="http://schemas.openxmlformats.org/officeDocument/2006/relationships/image" Target="../media/image48.png"/><Relationship Id="rId10" Type="http://schemas.openxmlformats.org/officeDocument/2006/relationships/image" Target="../media/image1.jpe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/>
        </p:nvSpPr>
        <p:spPr>
          <a:xfrm>
            <a:off x="2790230" y="2635562"/>
            <a:ext cx="6611540" cy="1070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en-US" altLang="ko-KR" sz="4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FicSong</a:t>
            </a:r>
          </a:p>
          <a:p>
            <a:pPr marL="0" algn="ctr" defTabSz="914400" latinLnBrk="1">
              <a:lnSpc>
                <a:spcPct val="200000"/>
              </a:lnSpc>
              <a:buNone/>
            </a:pPr>
            <a:endParaRPr lang="ko-KR" altLang="en-US"/>
          </a:p>
        </p:txBody>
      </p:sp>
      <p:sp>
        <p:nvSpPr>
          <p:cNvPr id="4" name="slide1_shape2"/>
          <p:cNvSpPr/>
          <p:nvPr/>
        </p:nvSpPr>
        <p:spPr>
          <a:xfrm>
            <a:off x="7018995" y="5234480"/>
            <a:ext cx="965398" cy="367503"/>
          </a:xfrm>
          <a:prstGeom prst="roundRect">
            <a:avLst>
              <a:gd name="adj" fmla="val 50000"/>
            </a:avLst>
          </a:prstGeom>
          <a:solidFill>
            <a:srgbClr val="A4DCA0"/>
          </a:solidFill>
          <a:ln w="28575" cap="flat" cmpd="dbl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en-US" altLang="ko-KR" sz="8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ko-KR"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조원</a:t>
            </a:r>
          </a:p>
        </p:txBody>
      </p:sp>
      <p:sp>
        <p:nvSpPr>
          <p:cNvPr id="5" name="slide1_shape3"/>
          <p:cNvSpPr/>
          <p:nvPr/>
        </p:nvSpPr>
        <p:spPr>
          <a:xfrm>
            <a:off x="7984393" y="5234966"/>
            <a:ext cx="3070142" cy="370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ctr" defTabSz="914400" latinLnBrk="1">
              <a:lnSpc>
                <a:spcPct val="100000"/>
              </a:lnSpc>
              <a:buNone/>
            </a:pPr>
            <a:r>
              <a:rPr lang="ko-KR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박건후</a:t>
            </a:r>
            <a:r>
              <a:rPr lang="en-US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박정연</a:t>
            </a:r>
            <a:r>
              <a:rPr lang="en-US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이채림</a:t>
            </a:r>
          </a:p>
        </p:txBody>
      </p:sp>
      <p:cxnSp>
        <p:nvCxnSpPr>
          <p:cNvPr id="6" name="slide1_shape4"/>
          <p:cNvCxnSpPr/>
          <p:nvPr/>
        </p:nvCxnSpPr>
        <p:spPr>
          <a:xfrm>
            <a:off x="7902142" y="5601983"/>
            <a:ext cx="3234643" cy="7325"/>
          </a:xfrm>
          <a:prstGeom prst="line">
            <a:avLst/>
          </a:prstGeom>
          <a:ln w="6350" cap="flat">
            <a:solidFill>
              <a:srgbClr val="0070C0"/>
            </a:solidFill>
            <a:prstDash val="solid"/>
            <a:miter lim="800000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0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0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0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0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0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0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0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0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0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과정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–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소설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토큰화</a:t>
            </a:r>
            <a:endParaRPr sz="2400" b="1" i="1" kern="1200">
              <a:solidFill>
                <a:srgbClr val="FFFFFF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slide10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10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474" y="1133782"/>
            <a:ext cx="4592750" cy="2064774"/>
          </a:xfrm>
          <a:prstGeom prst="rect">
            <a:avLst/>
          </a:prstGeom>
        </p:spPr>
      </p:pic>
      <p:sp>
        <p:nvSpPr>
          <p:cNvPr id="14" name="slide10_shape10"/>
          <p:cNvSpPr/>
          <p:nvPr/>
        </p:nvSpPr>
        <p:spPr>
          <a:xfrm>
            <a:off x="817475" y="1133782"/>
            <a:ext cx="4631801" cy="2070919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pic>
        <p:nvPicPr>
          <p:cNvPr id="15" name="slide10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5631" y="1133782"/>
            <a:ext cx="1065779" cy="5486400"/>
          </a:xfrm>
          <a:prstGeom prst="rect">
            <a:avLst/>
          </a:prstGeom>
        </p:spPr>
      </p:pic>
      <p:pic>
        <p:nvPicPr>
          <p:cNvPr id="16" name="slide10_picture3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1410" y="1133782"/>
            <a:ext cx="907300" cy="5486400"/>
          </a:xfrm>
          <a:prstGeom prst="rect">
            <a:avLst/>
          </a:prstGeom>
        </p:spPr>
      </p:pic>
      <p:pic>
        <p:nvPicPr>
          <p:cNvPr id="17" name="slide10_picture4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58711" y="1133782"/>
            <a:ext cx="952202" cy="5486400"/>
          </a:xfrm>
          <a:prstGeom prst="rect">
            <a:avLst/>
          </a:prstGeom>
        </p:spPr>
      </p:pic>
      <p:pic>
        <p:nvPicPr>
          <p:cNvPr id="18" name="slide10_picture5" descr="이미지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10913" y="1133782"/>
            <a:ext cx="993795" cy="5486400"/>
          </a:xfrm>
          <a:prstGeom prst="rect">
            <a:avLst/>
          </a:prstGeom>
        </p:spPr>
      </p:pic>
      <p:pic>
        <p:nvPicPr>
          <p:cNvPr id="19" name="slide10_picture6" descr="이미지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04709" y="1133782"/>
            <a:ext cx="979652" cy="5486400"/>
          </a:xfrm>
          <a:prstGeom prst="rect">
            <a:avLst/>
          </a:prstGeom>
        </p:spPr>
      </p:pic>
      <p:sp>
        <p:nvSpPr>
          <p:cNvPr id="20" name="slide10_shape11"/>
          <p:cNvSpPr/>
          <p:nvPr/>
        </p:nvSpPr>
        <p:spPr>
          <a:xfrm>
            <a:off x="6685631" y="1133782"/>
            <a:ext cx="4871583" cy="553679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21" name="slide10_shape12"/>
          <p:cNvSpPr/>
          <p:nvPr/>
        </p:nvSpPr>
        <p:spPr>
          <a:xfrm>
            <a:off x="5644103" y="1912553"/>
            <a:ext cx="903794" cy="507232"/>
          </a:xfrm>
          <a:prstGeom prst="rightArrow">
            <a:avLst/>
          </a:prstGeom>
          <a:solidFill>
            <a:srgbClr val="7030A0"/>
          </a:solidFill>
          <a:ln w="12700" cap="flat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lang="ko-KR" altLang="en-US"/>
          </a:p>
        </p:txBody>
      </p:sp>
      <p:sp>
        <p:nvSpPr>
          <p:cNvPr id="22" name="slide10_shape13"/>
          <p:cNvSpPr/>
          <p:nvPr/>
        </p:nvSpPr>
        <p:spPr>
          <a:xfrm>
            <a:off x="817475" y="3876982"/>
            <a:ext cx="5323162" cy="1934257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Okt 토크나이저 사용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글자수가 2개 이상인 것들만 추출 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불용어는 감성사전 단어와 중복될 가능성이 있기때문에 따로 처리하지는 않음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1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1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1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1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1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1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1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1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1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만들기</a:t>
            </a:r>
          </a:p>
        </p:txBody>
      </p:sp>
      <p:sp>
        <p:nvSpPr>
          <p:cNvPr id="12" name="slide11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1_shape10"/>
          <p:cNvSpPr/>
          <p:nvPr/>
        </p:nvSpPr>
        <p:spPr>
          <a:xfrm>
            <a:off x="6492312" y="1110504"/>
            <a:ext cx="4576149" cy="506829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KNU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한국어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참고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긍정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 4863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개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부정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 9826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개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분위기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라벨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슬픔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분노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기쁨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긴장감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무서운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증오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차분히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섹시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브릿락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설렘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몽환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전처리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: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단어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토큰화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중복제거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,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한글자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이하</a:t>
            </a: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8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제거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lang="ko-KR" altLang="en-US"/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lang="ko-KR" altLang="en-US"/>
          </a:p>
        </p:txBody>
      </p:sp>
      <p:pic>
        <p:nvPicPr>
          <p:cNvPr id="14" name="slide11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2315" y="995689"/>
            <a:ext cx="1809750" cy="3581400"/>
          </a:xfrm>
          <a:prstGeom prst="rect">
            <a:avLst/>
          </a:prstGeom>
        </p:spPr>
      </p:pic>
      <p:pic>
        <p:nvPicPr>
          <p:cNvPr id="15" name="slide11_picture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9893" y="995689"/>
            <a:ext cx="2790825" cy="3619500"/>
          </a:xfrm>
          <a:prstGeom prst="rect">
            <a:avLst/>
          </a:prstGeom>
        </p:spPr>
      </p:pic>
      <p:sp>
        <p:nvSpPr>
          <p:cNvPr id="16" name="slide11_shape11"/>
          <p:cNvSpPr/>
          <p:nvPr/>
        </p:nvSpPr>
        <p:spPr>
          <a:xfrm>
            <a:off x="712315" y="995689"/>
            <a:ext cx="1809750" cy="3619500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7" name="slide11_shape12"/>
          <p:cNvSpPr/>
          <p:nvPr/>
        </p:nvSpPr>
        <p:spPr>
          <a:xfrm>
            <a:off x="2648784" y="1016507"/>
            <a:ext cx="2811934" cy="3348597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slide11_picture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5000" y="3298474"/>
            <a:ext cx="2769056" cy="2880320"/>
          </a:xfrm>
          <a:prstGeom prst="rect">
            <a:avLst/>
          </a:prstGeom>
        </p:spPr>
      </p:pic>
      <p:sp>
        <p:nvSpPr>
          <p:cNvPr id="19" name="slide11_shape13"/>
          <p:cNvSpPr/>
          <p:nvPr/>
        </p:nvSpPr>
        <p:spPr>
          <a:xfrm>
            <a:off x="1815000" y="3310599"/>
            <a:ext cx="2765822" cy="2868195"/>
          </a:xfrm>
          <a:prstGeom prst="rect">
            <a:avLst/>
          </a:prstGeom>
          <a:noFill/>
          <a:ln w="38100" cap="flat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2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2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2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2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2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2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2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2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2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만들기</a:t>
            </a:r>
          </a:p>
        </p:txBody>
      </p:sp>
      <p:sp>
        <p:nvSpPr>
          <p:cNvPr id="12" name="slide12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2_shape10"/>
          <p:cNvSpPr/>
          <p:nvPr/>
        </p:nvSpPr>
        <p:spPr>
          <a:xfrm>
            <a:off x="6492312" y="1196752"/>
            <a:ext cx="4788264" cy="2314694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감성사전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단어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총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4010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개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0, 1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벡터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ko-KR" altLang="ko-KR" sz="1800" dirty="0">
                <a:solidFill>
                  <a:schemeClr val="tx1">
                    <a:alpha val="100000"/>
                  </a:schemeClr>
                </a:solidFill>
                <a:ea typeface="+mn-cs"/>
              </a:rPr>
              <a:t>방식</a:t>
            </a:r>
          </a:p>
        </p:txBody>
      </p:sp>
      <p:pic>
        <p:nvPicPr>
          <p:cNvPr id="14" name="slide12_picture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590" y="1096223"/>
            <a:ext cx="5540344" cy="5285105"/>
          </a:xfrm>
          <a:prstGeom prst="rect">
            <a:avLst/>
          </a:prstGeom>
        </p:spPr>
      </p:pic>
      <p:sp>
        <p:nvSpPr>
          <p:cNvPr id="15" name="slide12_shape11"/>
          <p:cNvSpPr/>
          <p:nvPr/>
        </p:nvSpPr>
        <p:spPr>
          <a:xfrm>
            <a:off x="639454" y="1095356"/>
            <a:ext cx="5477204" cy="5264807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3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3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3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lang="ko-KR" altLang="en-US"/>
            </a:p>
          </p:txBody>
        </p:sp>
        <p:sp>
          <p:nvSpPr>
            <p:cNvPr id="6" name="slide13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3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3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3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3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3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대입</a:t>
            </a:r>
          </a:p>
        </p:txBody>
      </p:sp>
      <p:sp>
        <p:nvSpPr>
          <p:cNvPr id="12" name="slide13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3_shape10"/>
          <p:cNvSpPr/>
          <p:nvPr/>
        </p:nvSpPr>
        <p:spPr>
          <a:xfrm>
            <a:off x="6888874" y="4725194"/>
            <a:ext cx="4788264" cy="1695885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 defTabSz="914400" latinLnBrk="1">
              <a:lnSpc>
                <a:spcPct val="150000"/>
              </a:lnSpc>
              <a:buNone/>
            </a:pPr>
            <a:endParaRPr lang="ko-KR" altLang="en-US"/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소설 : 끊을 수 없는 부부사이 (외전 3화)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 분위기는 대체적으로 '설렘'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lang="ko-KR" altLang="en-US"/>
          </a:p>
        </p:txBody>
      </p:sp>
      <p:pic>
        <p:nvPicPr>
          <p:cNvPr id="14" name="slide13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897808"/>
            <a:ext cx="5969635" cy="5523270"/>
          </a:xfrm>
          <a:prstGeom prst="rect">
            <a:avLst/>
          </a:prstGeom>
        </p:spPr>
      </p:pic>
      <p:pic>
        <p:nvPicPr>
          <p:cNvPr id="15" name="slide13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15943" y="3429000"/>
            <a:ext cx="4482081" cy="2968112"/>
          </a:xfrm>
          <a:prstGeom prst="rect">
            <a:avLst/>
          </a:prstGeom>
        </p:spPr>
      </p:pic>
      <p:sp>
        <p:nvSpPr>
          <p:cNvPr id="16" name="slide13_shape11"/>
          <p:cNvSpPr/>
          <p:nvPr/>
        </p:nvSpPr>
        <p:spPr>
          <a:xfrm>
            <a:off x="639454" y="897808"/>
            <a:ext cx="5996715" cy="5684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7" name="slide13_shape12"/>
          <p:cNvSpPr/>
          <p:nvPr/>
        </p:nvSpPr>
        <p:spPr>
          <a:xfrm>
            <a:off x="1915943" y="3429000"/>
            <a:ext cx="4499631" cy="3070985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slide13_picture3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53682" y="897808"/>
            <a:ext cx="2711382" cy="1677629"/>
          </a:xfrm>
          <a:prstGeom prst="rect">
            <a:avLst/>
          </a:prstGeom>
        </p:spPr>
      </p:pic>
      <p:pic>
        <p:nvPicPr>
          <p:cNvPr id="19" name="slide13_picture4" descr="이미지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9295" y="1027778"/>
            <a:ext cx="1364913" cy="3309169"/>
          </a:xfrm>
          <a:prstGeom prst="rect">
            <a:avLst/>
          </a:prstGeom>
        </p:spPr>
      </p:pic>
      <p:sp>
        <p:nvSpPr>
          <p:cNvPr id="20" name="slide13_shape13"/>
          <p:cNvSpPr/>
          <p:nvPr/>
        </p:nvSpPr>
        <p:spPr>
          <a:xfrm>
            <a:off x="6953682" y="897808"/>
            <a:ext cx="2701265" cy="168832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slide13_shape14"/>
          <p:cNvSpPr/>
          <p:nvPr/>
        </p:nvSpPr>
        <p:spPr>
          <a:xfrm>
            <a:off x="10085131" y="984821"/>
            <a:ext cx="1354796" cy="337517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4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4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4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r>
                <a:rPr lang="en-US" altLang="ko-K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 </a:t>
              </a:r>
            </a:p>
          </p:txBody>
        </p:sp>
        <p:sp>
          <p:nvSpPr>
            <p:cNvPr id="6" name="slide14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4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4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4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4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4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과정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–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맑은 고딕"/>
                <a:cs typeface="+mn-cs"/>
              </a:rPr>
              <a:t>장르별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맑은 고딕"/>
                <a:cs typeface="+mn-cs"/>
              </a:rPr>
              <a:t>출력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+mn-ea"/>
                <a:cs typeface="+mn-cs"/>
              </a:rPr>
              <a:t> </a:t>
            </a:r>
            <a:r>
              <a:rPr lang="ko-KR" altLang="ko-KR" sz="2400" b="1" i="1" kern="1200">
                <a:solidFill>
                  <a:srgbClr val="FFFFFF"/>
                </a:solidFill>
                <a:latin typeface="+mn-lt"/>
                <a:ea typeface="맑은 고딕"/>
                <a:cs typeface="+mn-cs"/>
              </a:rPr>
              <a:t>결과</a:t>
            </a:r>
          </a:p>
        </p:txBody>
      </p:sp>
      <p:sp>
        <p:nvSpPr>
          <p:cNvPr id="12" name="slide14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/>
          <p:cNvSpPr/>
          <p:nvPr/>
        </p:nvSpPr>
        <p:spPr>
          <a:xfrm>
            <a:off x="639454" y="1255763"/>
            <a:ext cx="2315250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로맨스</a:t>
            </a: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: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미친중독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(2화)</a:t>
            </a:r>
          </a:p>
        </p:txBody>
      </p:sp>
      <p:pic>
        <p:nvPicPr>
          <p:cNvPr id="14" name="slide14_picture1" descr="텍스트이(가) 표시된 사진  자동 생성된 설명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2529" y="2806743"/>
            <a:ext cx="1734463" cy="3624458"/>
          </a:xfrm>
          <a:prstGeom prst="rect">
            <a:avLst/>
          </a:prstGeom>
        </p:spPr>
      </p:pic>
      <p:pic>
        <p:nvPicPr>
          <p:cNvPr id="17" name="slide14_picture4" descr="텍스트이(가) 표시된 사진  자동 생성된 설명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7296" y="2733675"/>
            <a:ext cx="1676400" cy="3571875"/>
          </a:xfrm>
          <a:prstGeom prst="rect">
            <a:avLst/>
          </a:prstGeom>
        </p:spPr>
      </p:pic>
      <p:sp>
        <p:nvSpPr>
          <p:cNvPr id="18" name="slide14_shape11"/>
          <p:cNvSpPr/>
          <p:nvPr/>
        </p:nvSpPr>
        <p:spPr>
          <a:xfrm>
            <a:off x="6229350" y="1255763"/>
            <a:ext cx="2619589" cy="1264742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무협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고인물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무림에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가다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(114화)</a:t>
            </a:r>
          </a:p>
        </p:txBody>
      </p:sp>
      <p:sp>
        <p:nvSpPr>
          <p:cNvPr id="19" name="slide14_shape12"/>
          <p:cNvSpPr/>
          <p:nvPr/>
        </p:nvSpPr>
        <p:spPr>
          <a:xfrm>
            <a:off x="9029154" y="1255763"/>
            <a:ext cx="2693368" cy="1246306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현대</a:t>
            </a:r>
            <a:endParaRPr lang="en-US" altLang="ko-KR" sz="1800" dirty="0">
              <a:solidFill>
                <a:srgbClr val="000000"/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rgbClr val="000000"/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: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신의 메스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(1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화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)</a:t>
            </a:r>
          </a:p>
        </p:txBody>
      </p:sp>
      <p:sp>
        <p:nvSpPr>
          <p:cNvPr id="20" name="slide14_shape13"/>
          <p:cNvSpPr/>
          <p:nvPr/>
        </p:nvSpPr>
        <p:spPr>
          <a:xfrm>
            <a:off x="3220322" y="1251154"/>
            <a:ext cx="2868593" cy="122787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판타지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복수는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드래곤과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함께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(101화)</a:t>
            </a:r>
          </a:p>
        </p:txBody>
      </p:sp>
      <p:sp>
        <p:nvSpPr>
          <p:cNvPr id="23" name="slide14_shape16"/>
          <p:cNvSpPr/>
          <p:nvPr/>
        </p:nvSpPr>
        <p:spPr>
          <a:xfrm>
            <a:off x="1121893" y="5790167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lide14_shape17"/>
          <p:cNvSpPr/>
          <p:nvPr/>
        </p:nvSpPr>
        <p:spPr>
          <a:xfrm>
            <a:off x="7017435" y="5920449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slide14_shape20"/>
          <p:cNvSpPr/>
          <p:nvPr/>
        </p:nvSpPr>
        <p:spPr>
          <a:xfrm>
            <a:off x="1069700" y="3943230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slide14_shape21"/>
          <p:cNvSpPr/>
          <p:nvPr/>
        </p:nvSpPr>
        <p:spPr>
          <a:xfrm>
            <a:off x="7057790" y="4115266"/>
            <a:ext cx="1356122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slide14_shape22"/>
          <p:cNvSpPr/>
          <p:nvPr/>
        </p:nvSpPr>
        <p:spPr>
          <a:xfrm>
            <a:off x="912660" y="2801838"/>
            <a:ext cx="1668357" cy="356874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slide14_shape23"/>
          <p:cNvSpPr/>
          <p:nvPr/>
        </p:nvSpPr>
        <p:spPr>
          <a:xfrm>
            <a:off x="3875775" y="2801838"/>
            <a:ext cx="1668357" cy="3614832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31" name="slide14_shape24"/>
          <p:cNvSpPr/>
          <p:nvPr/>
        </p:nvSpPr>
        <p:spPr>
          <a:xfrm>
            <a:off x="6875150" y="2733675"/>
            <a:ext cx="1640690" cy="356874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B5DCED8-D631-411E-A832-C9896C403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591" y="2801838"/>
            <a:ext cx="1649209" cy="3485830"/>
          </a:xfrm>
          <a:prstGeom prst="rect">
            <a:avLst/>
          </a:prstGeom>
        </p:spPr>
      </p:pic>
      <p:sp>
        <p:nvSpPr>
          <p:cNvPr id="32" name="slide14_shape25"/>
          <p:cNvSpPr/>
          <p:nvPr/>
        </p:nvSpPr>
        <p:spPr>
          <a:xfrm>
            <a:off x="9604813" y="2768871"/>
            <a:ext cx="1603800" cy="356874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21" name="slide14_shape14"/>
          <p:cNvSpPr/>
          <p:nvPr/>
        </p:nvSpPr>
        <p:spPr>
          <a:xfrm>
            <a:off x="9760187" y="4036506"/>
            <a:ext cx="1439628" cy="38845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lide14_shape15"/>
          <p:cNvSpPr/>
          <p:nvPr/>
        </p:nvSpPr>
        <p:spPr>
          <a:xfrm>
            <a:off x="9757000" y="3261331"/>
            <a:ext cx="1376998" cy="375385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12F6DA2-2C1A-D889-C3C4-63CBBDE25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383" y="2848627"/>
            <a:ext cx="1597068" cy="3530252"/>
          </a:xfrm>
          <a:prstGeom prst="rect">
            <a:avLst/>
          </a:prstGeom>
        </p:spPr>
      </p:pic>
      <p:sp>
        <p:nvSpPr>
          <p:cNvPr id="25" name="slide14_shape18"/>
          <p:cNvSpPr/>
          <p:nvPr/>
        </p:nvSpPr>
        <p:spPr>
          <a:xfrm>
            <a:off x="3958823" y="5972507"/>
            <a:ext cx="1502257" cy="32862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slide14_shape19"/>
          <p:cNvSpPr/>
          <p:nvPr/>
        </p:nvSpPr>
        <p:spPr>
          <a:xfrm>
            <a:off x="3958824" y="3939989"/>
            <a:ext cx="1439628" cy="34407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15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15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15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15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15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15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15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15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15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노래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추천</a:t>
            </a:r>
          </a:p>
        </p:txBody>
      </p:sp>
      <p:sp>
        <p:nvSpPr>
          <p:cNvPr id="12" name="slide15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6509337823641930"/>
          <p:cNvSpPr/>
          <p:nvPr/>
        </p:nvSpPr>
        <p:spPr>
          <a:xfrm>
            <a:off x="744057" y="1100931"/>
            <a:ext cx="5585982" cy="5245099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/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/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/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멜론 DJ테마장르에 감성사전 칼럼(분위기) 검색시 칼럼에 맞는 노래 리스트들이 나온다.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&lt;노래-가수&gt;와 &lt;가사&gt;리스트를 크롤링하여 DataFrame화 한다.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&lt;노래-가수&gt; 칼럼에 가중치 '5'를 설정해준다.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&lt;가사&gt;를 형태소분석 및 감성사전에 대입하여 칼럼 점수를 설정해준다.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rgbClr val="000000"/>
                </a:solidFill>
                <a:latin typeface="+mn-cs"/>
              </a:rPr>
              <a:t> &lt;노래-가수&gt;, &lt;가사&gt;를 merge하여 &lt;노래-가수-가사&gt;DataFrame을 생성한다.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rgbClr val="000000"/>
              </a:solidFill>
              <a:latin typeface="+mn-cs"/>
            </a:endParaRPr>
          </a:p>
        </p:txBody>
      </p:sp>
      <p:pic>
        <p:nvPicPr>
          <p:cNvPr id="14" name="nppt_1650933782364237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2937" y="2742511"/>
            <a:ext cx="3071812" cy="3440906"/>
          </a:xfrm>
          <a:prstGeom prst="rect">
            <a:avLst/>
          </a:prstGeom>
        </p:spPr>
      </p:pic>
      <p:pic>
        <p:nvPicPr>
          <p:cNvPr id="15" name="nppt_16509337823642573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5593" y="1100931"/>
            <a:ext cx="2762250" cy="15522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2709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2710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2714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2718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2722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2726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2730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2734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273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추천(&lt;노래-가수&gt;)</a:t>
            </a:r>
          </a:p>
        </p:txBody>
      </p:sp>
      <p:sp>
        <p:nvSpPr>
          <p:cNvPr id="12" name="nppt_16509337823642740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6509337823642744"/>
          <p:cNvSpPr/>
          <p:nvPr/>
        </p:nvSpPr>
        <p:spPr>
          <a:xfrm>
            <a:off x="851214" y="5328220"/>
            <a:ext cx="4788264" cy="1042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 각 칼럼에 가중치 5 설정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</p:txBody>
      </p:sp>
      <p:pic>
        <p:nvPicPr>
          <p:cNvPr id="14" name="nppt_16509337823642896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773906"/>
            <a:ext cx="5536406" cy="3940968"/>
          </a:xfrm>
          <a:prstGeom prst="rect">
            <a:avLst/>
          </a:prstGeom>
        </p:spPr>
      </p:pic>
      <p:pic>
        <p:nvPicPr>
          <p:cNvPr id="15" name="nppt_16509337823643001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798" y="773906"/>
            <a:ext cx="5291613" cy="3807618"/>
          </a:xfrm>
          <a:prstGeom prst="rect">
            <a:avLst/>
          </a:prstGeom>
        </p:spPr>
      </p:pic>
      <p:sp>
        <p:nvSpPr>
          <p:cNvPr id="16" name="nppt_16509337823645463"/>
          <p:cNvSpPr/>
          <p:nvPr/>
        </p:nvSpPr>
        <p:spPr>
          <a:xfrm>
            <a:off x="639454" y="773906"/>
            <a:ext cx="5549794" cy="3937836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nppt_16509337823645620"/>
          <p:cNvSpPr/>
          <p:nvPr/>
        </p:nvSpPr>
        <p:spPr>
          <a:xfrm>
            <a:off x="6473517" y="773906"/>
            <a:ext cx="5252138" cy="3937836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3717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3718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372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3726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3730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3734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3738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3742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3746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추천(&lt;노래-가수&gt;)</a:t>
            </a:r>
          </a:p>
        </p:txBody>
      </p:sp>
      <p:sp>
        <p:nvSpPr>
          <p:cNvPr id="12" name="nppt_16509337823643748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nppt_1650933782364382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883288"/>
            <a:ext cx="9753600" cy="5496234"/>
          </a:xfrm>
          <a:prstGeom prst="rect">
            <a:avLst/>
          </a:prstGeom>
        </p:spPr>
      </p:pic>
      <p:sp>
        <p:nvSpPr>
          <p:cNvPr id="14" name="nppt_16509337823643924"/>
          <p:cNvSpPr/>
          <p:nvPr/>
        </p:nvSpPr>
        <p:spPr>
          <a:xfrm>
            <a:off x="5710878" y="1480244"/>
            <a:ext cx="382482" cy="198521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nppt_16509337823644125"/>
          <p:cNvSpPr/>
          <p:nvPr/>
        </p:nvSpPr>
        <p:spPr>
          <a:xfrm>
            <a:off x="10240003" y="3854338"/>
            <a:ext cx="382482" cy="1985211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nppt_16509337823646072"/>
          <p:cNvSpPr/>
          <p:nvPr/>
        </p:nvSpPr>
        <p:spPr>
          <a:xfrm>
            <a:off x="1243911" y="883288"/>
            <a:ext cx="9728888" cy="5533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4250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425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4255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4259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4263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4267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4271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4275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4279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추천(&lt;가사&gt;)</a:t>
            </a:r>
          </a:p>
        </p:txBody>
      </p:sp>
      <p:sp>
        <p:nvSpPr>
          <p:cNvPr id="12" name="nppt_16509337823644281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nppt_16509337823644353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779859"/>
            <a:ext cx="3393281" cy="4238625"/>
          </a:xfrm>
          <a:prstGeom prst="rect">
            <a:avLst/>
          </a:prstGeom>
        </p:spPr>
      </p:pic>
      <p:pic>
        <p:nvPicPr>
          <p:cNvPr id="14" name="nppt_16509337823644428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2113" y="779859"/>
            <a:ext cx="3397272" cy="4295775"/>
          </a:xfrm>
          <a:prstGeom prst="rect">
            <a:avLst/>
          </a:prstGeom>
        </p:spPr>
      </p:pic>
      <p:pic>
        <p:nvPicPr>
          <p:cNvPr id="15" name="nppt_16509337823644460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31666" y="779859"/>
            <a:ext cx="3305729" cy="4260056"/>
          </a:xfrm>
          <a:prstGeom prst="rect">
            <a:avLst/>
          </a:prstGeom>
        </p:spPr>
      </p:pic>
      <p:sp>
        <p:nvSpPr>
          <p:cNvPr id="16" name="nppt_16509337823644701"/>
          <p:cNvSpPr/>
          <p:nvPr/>
        </p:nvSpPr>
        <p:spPr>
          <a:xfrm>
            <a:off x="639454" y="5246182"/>
            <a:ext cx="10865017" cy="122046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algn="l">
              <a:lnSpc>
                <a:spcPct val="150000"/>
              </a:lnSpc>
              <a:buNone/>
            </a:pPr>
            <a:endParaRPr lang="en-US" altLang="ko-KR" sz="1800" dirty="0">
              <a:solidFill>
                <a:srgbClr val="000000"/>
              </a:solidFill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원래는</a:t>
            </a:r>
            <a:r>
              <a:rPr lang="en-US" altLang="ko-KR" sz="1800" dirty="0">
                <a:solidFill>
                  <a:srgbClr val="000000"/>
                </a:solidFill>
                <a:ea typeface="맑은 고딕"/>
              </a:rPr>
              <a:t> 3000곡 </a:t>
            </a: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이상</a:t>
            </a:r>
            <a:r>
              <a:rPr lang="en-US" altLang="ko-KR" sz="18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긁어오려</a:t>
            </a:r>
            <a:r>
              <a:rPr lang="en-US" altLang="ko-KR" sz="18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a typeface="맑은 고딕"/>
              </a:rPr>
              <a:t>했으나</a:t>
            </a:r>
            <a:r>
              <a:rPr altLang="ko-KR" sz="1800" dirty="0">
                <a:latin typeface="맑은 고딕"/>
                <a:ea typeface="맑은 고딕"/>
              </a:rPr>
              <a:t> 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멜론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자체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서버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문제로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대량의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곡을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크롤링시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페이지가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넘어가지질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않아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한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페이지에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있는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곡들만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가져옴</a:t>
            </a:r>
            <a:endParaRPr altLang="ko-KR" sz="180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 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따라서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두번째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코드</a:t>
            </a:r>
            <a:r>
              <a:rPr altLang="ko-KR" sz="18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altLang="ko-KR" sz="1800" dirty="0" err="1">
                <a:solidFill>
                  <a:schemeClr val="tx1"/>
                </a:solidFill>
                <a:latin typeface="맑은 고딕"/>
                <a:ea typeface="맑은 고딕"/>
              </a:rPr>
              <a:t>적용</a:t>
            </a:r>
            <a:endParaRPr altLang="ko-KR" sz="180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altLang="ko-KR" sz="1800" dirty="0">
              <a:latin typeface="맑은 고딕"/>
              <a:ea typeface="맑은 고딕"/>
            </a:endParaRPr>
          </a:p>
        </p:txBody>
      </p:sp>
      <p:sp>
        <p:nvSpPr>
          <p:cNvPr id="17" name="nppt_16509337823645010"/>
          <p:cNvSpPr/>
          <p:nvPr/>
        </p:nvSpPr>
        <p:spPr>
          <a:xfrm>
            <a:off x="6356406" y="827484"/>
            <a:ext cx="690562" cy="843693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6000">
                <a:solidFill>
                  <a:srgbClr val="FF0000"/>
                </a:solidFill>
                <a:latin typeface="+mn-cs"/>
                <a:ea typeface="+mn-cs"/>
              </a:rPr>
              <a:t>1 </a:t>
            </a:r>
          </a:p>
        </p:txBody>
      </p:sp>
      <p:sp>
        <p:nvSpPr>
          <p:cNvPr id="18" name="nppt_16509337823645370"/>
          <p:cNvSpPr/>
          <p:nvPr/>
        </p:nvSpPr>
        <p:spPr>
          <a:xfrm>
            <a:off x="10135437" y="774731"/>
            <a:ext cx="690562" cy="1927162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marL="0" algn="l">
              <a:lnSpc>
                <a:spcPct val="100000"/>
              </a:lnSpc>
              <a:buNone/>
            </a:pPr>
            <a:r>
              <a:rPr altLang="ko-KR" sz="6000">
                <a:solidFill>
                  <a:srgbClr val="FF0000"/>
                </a:solidFill>
                <a:latin typeface="+mn-ea"/>
                <a:ea typeface="+mn-ea"/>
              </a:rPr>
              <a:t>2 </a:t>
            </a:r>
          </a:p>
        </p:txBody>
      </p:sp>
      <p:sp>
        <p:nvSpPr>
          <p:cNvPr id="19" name="nppt_16509337823645722"/>
          <p:cNvSpPr/>
          <p:nvPr/>
        </p:nvSpPr>
        <p:spPr>
          <a:xfrm>
            <a:off x="639454" y="773906"/>
            <a:ext cx="3454294" cy="4235493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nppt_16509337823645838"/>
          <p:cNvSpPr/>
          <p:nvPr/>
        </p:nvSpPr>
        <p:spPr>
          <a:xfrm>
            <a:off x="4302113" y="779859"/>
            <a:ext cx="3454294" cy="4390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nppt_16509337823645936"/>
          <p:cNvSpPr/>
          <p:nvPr/>
        </p:nvSpPr>
        <p:spPr>
          <a:xfrm>
            <a:off x="7914457" y="779859"/>
            <a:ext cx="3549544" cy="4390274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추천(&lt;노래-가수-가사&gt;)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nppt_16509337823646298"/>
          <p:cNvSpPr/>
          <p:nvPr/>
        </p:nvSpPr>
        <p:spPr>
          <a:xfrm>
            <a:off x="1641919" y="3949868"/>
            <a:ext cx="1793109" cy="1042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l">
              <a:lnSpc>
                <a:spcPct val="150000"/>
              </a:lnSpc>
              <a:buNone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>
                <a:solidFill>
                  <a:schemeClr val="tx1">
                    <a:alpha val="100000"/>
                  </a:schemeClr>
                </a:solidFill>
                <a:latin typeface="+mn-cs"/>
              </a:rPr>
              <a:t> 총 481 곡</a:t>
            </a: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>
              <a:solidFill>
                <a:schemeClr val="tx1">
                  <a:alpha val="100000"/>
                </a:schemeClr>
              </a:solidFill>
              <a:latin typeface="+mn-cs"/>
            </a:endParaRPr>
          </a:p>
        </p:txBody>
      </p:sp>
      <p:pic>
        <p:nvPicPr>
          <p:cNvPr id="14" name="nppt_16509337823646422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3792" y="971669"/>
            <a:ext cx="7037040" cy="43027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581F98-53C9-46E4-BA16-3196C0C3B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4" y="1690275"/>
            <a:ext cx="4454889" cy="16975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2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2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rgbClr val="FFFFFF">
                <a:lumMod val="95000"/>
              </a:srgb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2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rgbClr val="FFFFFF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2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2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2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2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2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rgbClr val="000000">
                <a:alpha val="30000"/>
              </a:srgb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2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주제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: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웹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소설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분위기에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맞는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노래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추천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! </a:t>
            </a:r>
          </a:p>
        </p:txBody>
      </p:sp>
      <p:sp>
        <p:nvSpPr>
          <p:cNvPr id="12" name="slide2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2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475" y="2071152"/>
            <a:ext cx="4288411" cy="3226209"/>
          </a:xfrm>
          <a:prstGeom prst="rect">
            <a:avLst/>
          </a:prstGeom>
        </p:spPr>
      </p:pic>
      <p:pic>
        <p:nvPicPr>
          <p:cNvPr id="14" name="slide2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17694" y="2071152"/>
            <a:ext cx="3744290" cy="3185180"/>
          </a:xfrm>
          <a:prstGeom prst="rect">
            <a:avLst/>
          </a:prstGeom>
        </p:spPr>
      </p:pic>
      <p:sp>
        <p:nvSpPr>
          <p:cNvPr id="15" name="slide2_shape10"/>
          <p:cNvSpPr/>
          <p:nvPr/>
        </p:nvSpPr>
        <p:spPr>
          <a:xfrm>
            <a:off x="5790971" y="3084801"/>
            <a:ext cx="1134354" cy="1198911"/>
          </a:xfrm>
          <a:prstGeom prst="mathPlus">
            <a:avLst/>
          </a:prstGeom>
          <a:solidFill>
            <a:srgbClr val="7030A0">
              <a:alpha val="100000"/>
            </a:srgbClr>
          </a:solidFill>
          <a:ln w="12700" cap="flat">
            <a:solidFill>
              <a:schemeClr val="accent1">
                <a:shade val="50000"/>
              </a:schemeClr>
            </a:solidFill>
            <a:prstDash val="solid"/>
            <a:miter lim="800000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추천(&lt;노래-가수-가사&gt;)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58510E4-C307-43E9-8D1B-5BD94AD7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5" y="2043457"/>
            <a:ext cx="5953956" cy="2152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7E95BE-4CEA-4C0C-9B99-FD6710ED3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5" y="1247282"/>
            <a:ext cx="5696745" cy="552527"/>
          </a:xfrm>
          <a:prstGeom prst="rect">
            <a:avLst/>
          </a:prstGeom>
        </p:spPr>
      </p:pic>
      <p:sp>
        <p:nvSpPr>
          <p:cNvPr id="22" name="nppt_16509337823646298">
            <a:extLst>
              <a:ext uri="{FF2B5EF4-FFF2-40B4-BE49-F238E27FC236}">
                <a16:creationId xmlns:a16="http://schemas.microsoft.com/office/drawing/2014/main" id="{5761CFBF-FE1B-4CB9-952C-93CE8267B888}"/>
              </a:ext>
            </a:extLst>
          </p:cNvPr>
          <p:cNvSpPr/>
          <p:nvPr/>
        </p:nvSpPr>
        <p:spPr>
          <a:xfrm>
            <a:off x="7636377" y="2146107"/>
            <a:ext cx="3791180" cy="256419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algn="l">
              <a:lnSpc>
                <a:spcPct val="150000"/>
              </a:lnSpc>
              <a:buNone/>
            </a:pP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코사인 유사도를 비교하여 소설의 감정점수와 노래의 감정점수를 비교 가장일치하는 노래를 </a:t>
            </a:r>
            <a:r>
              <a:rPr lang="ko-KR" altLang="en-US" sz="1800" dirty="0" err="1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출력하여준다</a:t>
            </a:r>
            <a:endParaRPr lang="en-US" altLang="ko-KR" sz="1800" dirty="0" err="1">
              <a:solidFill>
                <a:schemeClr val="tx1">
                  <a:alpha val="100000"/>
                </a:schemeClr>
              </a:solidFill>
              <a:latin typeface="+mn-cs"/>
              <a:ea typeface="맑은 고딕"/>
            </a:endParaRPr>
          </a:p>
          <a:p>
            <a:pPr marL="139700" lvl="0" indent="-139700" algn="l">
              <a:lnSpc>
                <a:spcPct val="150000"/>
              </a:lnSpc>
              <a:buFont typeface="Arial" pitchFamily="2" charset="2"/>
              <a:buChar char="❖"/>
            </a:pP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D43D62-23D4-43C5-8DDB-3205CEBB0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75" y="4429620"/>
            <a:ext cx="62293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4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</a:t>
            </a:r>
            <a:r>
              <a:rPr lang="ko-KR" altLang="ko-KR" sz="2400" b="1" i="1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>
                <a:solidFill>
                  <a:srgbClr val="FFFFFF"/>
                </a:solidFill>
                <a:latin typeface="+mn-cs"/>
              </a:rPr>
              <a:t> – 노래 추천(&lt;노래-가수-가사&gt;)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10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BD1295-B896-4F65-A703-949F574B19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12" y="751767"/>
            <a:ext cx="6211167" cy="1390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AA755E-AA8F-414B-BA1A-76CE9F3CB9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94" y="2142611"/>
            <a:ext cx="6535062" cy="14670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3F545A0-9E93-4B66-92DE-3203402027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12" y="3548410"/>
            <a:ext cx="6516009" cy="1514686"/>
          </a:xfrm>
          <a:prstGeom prst="rect">
            <a:avLst/>
          </a:prstGeom>
        </p:spPr>
      </p:pic>
      <p:sp>
        <p:nvSpPr>
          <p:cNvPr id="24" name="slide14_shape10">
            <a:extLst>
              <a:ext uri="{FF2B5EF4-FFF2-40B4-BE49-F238E27FC236}">
                <a16:creationId xmlns:a16="http://schemas.microsoft.com/office/drawing/2014/main" id="{5B299841-D67C-47AF-ADB4-C833C184C25E}"/>
              </a:ext>
            </a:extLst>
          </p:cNvPr>
          <p:cNvSpPr/>
          <p:nvPr/>
        </p:nvSpPr>
        <p:spPr>
          <a:xfrm>
            <a:off x="692618" y="779038"/>
            <a:ext cx="2745597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로맨스</a:t>
            </a: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: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미친중독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(2화)</a:t>
            </a:r>
          </a:p>
        </p:txBody>
      </p:sp>
      <p:sp>
        <p:nvSpPr>
          <p:cNvPr id="25" name="slide14_shape10">
            <a:extLst>
              <a:ext uri="{FF2B5EF4-FFF2-40B4-BE49-F238E27FC236}">
                <a16:creationId xmlns:a16="http://schemas.microsoft.com/office/drawing/2014/main" id="{E9ABD993-8469-49CF-ACEB-E8A3AB972856}"/>
              </a:ext>
            </a:extLst>
          </p:cNvPr>
          <p:cNvSpPr/>
          <p:nvPr/>
        </p:nvSpPr>
        <p:spPr>
          <a:xfrm>
            <a:off x="683661" y="2147740"/>
            <a:ext cx="2754553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판타지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복수는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드래곤과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함께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(101화)</a:t>
            </a:r>
          </a:p>
        </p:txBody>
      </p:sp>
      <p:sp>
        <p:nvSpPr>
          <p:cNvPr id="26" name="slide14_shape10">
            <a:extLst>
              <a:ext uri="{FF2B5EF4-FFF2-40B4-BE49-F238E27FC236}">
                <a16:creationId xmlns:a16="http://schemas.microsoft.com/office/drawing/2014/main" id="{00A9EB66-15F3-4DA3-8726-94406BAFB564}"/>
              </a:ext>
            </a:extLst>
          </p:cNvPr>
          <p:cNvSpPr/>
          <p:nvPr/>
        </p:nvSpPr>
        <p:spPr>
          <a:xfrm>
            <a:off x="663679" y="3516277"/>
            <a:ext cx="2754553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무협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고인물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무림에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가다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(114화)</a:t>
            </a:r>
          </a:p>
        </p:txBody>
      </p:sp>
      <p:sp>
        <p:nvSpPr>
          <p:cNvPr id="27" name="slide14_shape10">
            <a:extLst>
              <a:ext uri="{FF2B5EF4-FFF2-40B4-BE49-F238E27FC236}">
                <a16:creationId xmlns:a16="http://schemas.microsoft.com/office/drawing/2014/main" id="{E8D01EC9-D7F1-4D84-A939-1BBB835EE27F}"/>
              </a:ext>
            </a:extLst>
          </p:cNvPr>
          <p:cNvSpPr/>
          <p:nvPr/>
        </p:nvSpPr>
        <p:spPr>
          <a:xfrm>
            <a:off x="663680" y="4925062"/>
            <a:ext cx="2754552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rgbClr val="000000"/>
                </a:solidFill>
                <a:latin typeface="+mn-cs"/>
              </a:rPr>
              <a:t>현대</a:t>
            </a:r>
            <a:endParaRPr lang="en-US" altLang="ko-KR" dirty="0">
              <a:solidFill>
                <a:srgbClr val="000000"/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rgbClr val="000000"/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: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신의 메스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(1화)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A15ED4-2186-4989-8EF1-5AFCB2E7E8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12" y="5151585"/>
            <a:ext cx="6230219" cy="1352739"/>
          </a:xfrm>
          <a:prstGeom prst="rect">
            <a:avLst/>
          </a:prstGeom>
        </p:spPr>
      </p:pic>
      <p:pic>
        <p:nvPicPr>
          <p:cNvPr id="21" name="ATEEZ - 야간비행 Turbulence繁體中字">
            <a:hlinkClick r:id="" action="ppaction://media"/>
            <a:extLst>
              <a:ext uri="{FF2B5EF4-FFF2-40B4-BE49-F238E27FC236}">
                <a16:creationId xmlns:a16="http://schemas.microsoft.com/office/drawing/2014/main" id="{E5FC81FE-167A-418A-BB74-6A2490ADD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60802" y="2396822"/>
            <a:ext cx="609600" cy="609600"/>
          </a:xfrm>
          <a:prstGeom prst="rect">
            <a:avLst/>
          </a:prstGeom>
        </p:spPr>
      </p:pic>
      <p:pic>
        <p:nvPicPr>
          <p:cNvPr id="22" name="Daybreak - 들었다놨다">
            <a:hlinkClick r:id="" action="ppaction://media"/>
            <a:extLst>
              <a:ext uri="{FF2B5EF4-FFF2-40B4-BE49-F238E27FC236}">
                <a16:creationId xmlns:a16="http://schemas.microsoft.com/office/drawing/2014/main" id="{3D0B506D-02B8-48B4-AB8E-6193A3D4EF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60802" y="1074347"/>
            <a:ext cx="609600" cy="609600"/>
          </a:xfrm>
          <a:prstGeom prst="rect">
            <a:avLst/>
          </a:prstGeom>
        </p:spPr>
      </p:pic>
      <p:pic>
        <p:nvPicPr>
          <p:cNvPr id="28" name="김유안 - Poker Face">
            <a:hlinkClick r:id="" action="ppaction://media"/>
            <a:extLst>
              <a:ext uri="{FF2B5EF4-FFF2-40B4-BE49-F238E27FC236}">
                <a16:creationId xmlns:a16="http://schemas.microsoft.com/office/drawing/2014/main" id="{B60D1087-3F95-427B-9B08-A9885B31ECB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78334" y="3719297"/>
            <a:ext cx="609600" cy="609600"/>
          </a:xfrm>
          <a:prstGeom prst="rect">
            <a:avLst/>
          </a:prstGeom>
        </p:spPr>
      </p:pic>
      <p:pic>
        <p:nvPicPr>
          <p:cNvPr id="29" name="김윤아 - 유리">
            <a:hlinkClick r:id="" action="ppaction://media"/>
            <a:extLst>
              <a:ext uri="{FF2B5EF4-FFF2-40B4-BE49-F238E27FC236}">
                <a16:creationId xmlns:a16="http://schemas.microsoft.com/office/drawing/2014/main" id="{500F3937-852F-4F56-87F9-6B3BC65D643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060802" y="52203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1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5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351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1773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495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시각화</a:t>
            </a: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slide14_shape10">
            <a:extLst>
              <a:ext uri="{FF2B5EF4-FFF2-40B4-BE49-F238E27FC236}">
                <a16:creationId xmlns:a16="http://schemas.microsoft.com/office/drawing/2014/main" id="{5B299841-D67C-47AF-ADB4-C833C184C25E}"/>
              </a:ext>
            </a:extLst>
          </p:cNvPr>
          <p:cNvSpPr/>
          <p:nvPr/>
        </p:nvSpPr>
        <p:spPr>
          <a:xfrm>
            <a:off x="2635718" y="1137857"/>
            <a:ext cx="2776912" cy="129416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로맨스</a:t>
            </a:r>
            <a:endParaRPr lang="en-US" altLang="ko-KR" sz="1800" dirty="0">
              <a:solidFill>
                <a:schemeClr val="tx1">
                  <a:alpha val="100000"/>
                </a:schemeClr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 :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</a:rPr>
              <a:t>미친중독</a:t>
            </a: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</a:rPr>
              <a:t>(2화)</a:t>
            </a:r>
          </a:p>
        </p:txBody>
      </p:sp>
      <p:pic>
        <p:nvPicPr>
          <p:cNvPr id="2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205ED234-5C7E-C0A1-C6F1-7D5D0C00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0" y="1784452"/>
            <a:ext cx="4552950" cy="4232071"/>
          </a:xfrm>
          <a:prstGeom prst="rect">
            <a:avLst/>
          </a:prstGeom>
        </p:spPr>
      </p:pic>
      <p:pic>
        <p:nvPicPr>
          <p:cNvPr id="14" name="그림 15">
            <a:extLst>
              <a:ext uri="{FF2B5EF4-FFF2-40B4-BE49-F238E27FC236}">
                <a16:creationId xmlns:a16="http://schemas.microsoft.com/office/drawing/2014/main" id="{9BEEF781-00CE-939E-923A-F147396F3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98598"/>
            <a:ext cx="6457950" cy="37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96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 </a:t>
            </a:r>
            <a:r>
              <a:rPr lang="en-US" sz="2400" b="1" i="1" dirty="0" err="1">
                <a:solidFill>
                  <a:srgbClr val="FFFFFF"/>
                </a:solidFill>
                <a:latin typeface="Malgun Gothic"/>
                <a:ea typeface="Malgun Gothic"/>
              </a:rPr>
              <a:t>시각화</a:t>
            </a:r>
            <a:endParaRPr lang="en-US" sz="2400" dirty="0" err="1">
              <a:ea typeface="+mn-lt"/>
              <a:cs typeface="+mn-lt"/>
            </a:endParaRP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C5FB000E-B782-E9A1-C5B5-C93E3010FD1F}"/>
              </a:ext>
            </a:extLst>
          </p:cNvPr>
          <p:cNvSpPr/>
          <p:nvPr/>
        </p:nvSpPr>
        <p:spPr>
          <a:xfrm>
            <a:off x="2469664" y="1105340"/>
            <a:ext cx="3005073" cy="130460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판타지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복수는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드래곤과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함께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(101화)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C18B5F4A-539B-7DE2-275D-DDFB3A49A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2734434"/>
            <a:ext cx="6400800" cy="3608458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84EC33AA-B061-4B76-6A27-2E548DC7F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1804060"/>
            <a:ext cx="4876800" cy="38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72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 </a:t>
            </a:r>
            <a:r>
              <a:rPr lang="en-US" sz="2400" b="1" i="1" dirty="0" err="1">
                <a:solidFill>
                  <a:srgbClr val="FFFFFF"/>
                </a:solidFill>
                <a:latin typeface="Malgun Gothic"/>
                <a:ea typeface="Malgun Gothic"/>
              </a:rPr>
              <a:t>시각화</a:t>
            </a:r>
            <a:endParaRPr lang="en-US" sz="2400" dirty="0">
              <a:ea typeface="+mn-lt"/>
              <a:cs typeface="+mn-lt"/>
            </a:endParaRP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4D58327D-B769-5F6C-2A72-5010949E9D44}"/>
              </a:ext>
            </a:extLst>
          </p:cNvPr>
          <p:cNvSpPr/>
          <p:nvPr/>
        </p:nvSpPr>
        <p:spPr>
          <a:xfrm>
            <a:off x="2467557" y="1005201"/>
            <a:ext cx="2848498" cy="1252409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무협</a:t>
            </a:r>
            <a:endParaRPr lang="en-US" altLang="ko-KR" sz="18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고인물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무림에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가다</a:t>
            </a: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(114화)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E141B323-F3AC-F727-D3CD-9DB7F9C4D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2656805"/>
            <a:ext cx="6562725" cy="3639890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20AB7B70-7BD1-F89A-3206-BD6A0B37E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25" y="3018178"/>
            <a:ext cx="5000625" cy="28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1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 </a:t>
            </a:r>
            <a:r>
              <a:rPr lang="en-US" sz="2400" b="1" i="1" dirty="0" err="1">
                <a:solidFill>
                  <a:srgbClr val="FFFFFF"/>
                </a:solidFill>
                <a:latin typeface="Malgun Gothic"/>
                <a:ea typeface="Malgun Gothic"/>
              </a:rPr>
              <a:t>시각화</a:t>
            </a:r>
            <a:endParaRPr lang="en-US" sz="2400" dirty="0" err="1">
              <a:ea typeface="+mn-lt"/>
              <a:cs typeface="+mn-lt"/>
            </a:endParaRP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D1F96BF8-3712-B16C-3FCA-E578F6503C25}"/>
              </a:ext>
            </a:extLst>
          </p:cNvPr>
          <p:cNvSpPr/>
          <p:nvPr/>
        </p:nvSpPr>
        <p:spPr>
          <a:xfrm>
            <a:off x="2521055" y="1115062"/>
            <a:ext cx="2754552" cy="12002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rgbClr val="000000"/>
                </a:solidFill>
                <a:latin typeface="+mn-cs"/>
              </a:rPr>
              <a:t>현대</a:t>
            </a:r>
            <a:endParaRPr lang="en-US" altLang="ko-KR" dirty="0">
              <a:solidFill>
                <a:srgbClr val="000000"/>
              </a:solidFill>
              <a:latin typeface="+mn-cs"/>
            </a:endParaRPr>
          </a:p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</a:t>
            </a:r>
            <a:r>
              <a:rPr lang="en-US" altLang="ko-KR" sz="1800" dirty="0" err="1">
                <a:solidFill>
                  <a:srgbClr val="000000"/>
                </a:solidFill>
                <a:latin typeface="+mn-cs"/>
              </a:rPr>
              <a:t>소설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 : </a:t>
            </a:r>
            <a:r>
              <a:rPr lang="ko-KR" altLang="en-US" sz="1800" dirty="0">
                <a:solidFill>
                  <a:srgbClr val="000000"/>
                </a:solidFill>
                <a:latin typeface="+mn-cs"/>
              </a:rPr>
              <a:t>신의 메스</a:t>
            </a:r>
            <a:r>
              <a:rPr lang="en-US" altLang="ko-KR" sz="1800" dirty="0">
                <a:solidFill>
                  <a:srgbClr val="000000"/>
                </a:solidFill>
                <a:latin typeface="+mn-cs"/>
              </a:rPr>
              <a:t>(1화)</a:t>
            </a: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6010C2CE-2EC1-D503-C970-1011650F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66737"/>
            <a:ext cx="6896100" cy="3867651"/>
          </a:xfrm>
          <a:prstGeom prst="rect">
            <a:avLst/>
          </a:prstGeom>
        </p:spPr>
      </p:pic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F057AB4-EFDA-332C-98D2-2A5E130D8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092" y="742950"/>
            <a:ext cx="366611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4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벡터간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유사도</a:t>
            </a:r>
            <a:endParaRPr lang="en-US" sz="2400" b="1" i="1" dirty="0" err="1">
              <a:solidFill>
                <a:srgbClr val="FFFFFF"/>
              </a:solidFill>
              <a:latin typeface="Malgun Gothic"/>
              <a:ea typeface="Malgun Gothic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lide14_shape10">
            <a:extLst>
              <a:ext uri="{FF2B5EF4-FFF2-40B4-BE49-F238E27FC236}">
                <a16:creationId xmlns:a16="http://schemas.microsoft.com/office/drawing/2014/main" id="{E8B9B352-FE1D-DF7B-6FB4-CB3E00832651}"/>
              </a:ext>
            </a:extLst>
          </p:cNvPr>
          <p:cNvSpPr/>
          <p:nvPr/>
        </p:nvSpPr>
        <p:spPr>
          <a:xfrm>
            <a:off x="5539479" y="1126458"/>
            <a:ext cx="1296075" cy="5810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로맨스</a:t>
            </a:r>
          </a:p>
        </p:txBody>
      </p:sp>
      <p:sp>
        <p:nvSpPr>
          <p:cNvPr id="20" name="slide14_shape13">
            <a:extLst>
              <a:ext uri="{FF2B5EF4-FFF2-40B4-BE49-F238E27FC236}">
                <a16:creationId xmlns:a16="http://schemas.microsoft.com/office/drawing/2014/main" id="{CD9C42A6-509F-C946-6359-7A3CB123F930}"/>
              </a:ext>
            </a:extLst>
          </p:cNvPr>
          <p:cNvSpPr/>
          <p:nvPr/>
        </p:nvSpPr>
        <p:spPr>
          <a:xfrm>
            <a:off x="5539985" y="2581392"/>
            <a:ext cx="1306493" cy="48492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판타지</a:t>
            </a:r>
          </a:p>
        </p:txBody>
      </p:sp>
      <p:sp>
        <p:nvSpPr>
          <p:cNvPr id="22" name="slide14_shape10">
            <a:extLst>
              <a:ext uri="{FF2B5EF4-FFF2-40B4-BE49-F238E27FC236}">
                <a16:creationId xmlns:a16="http://schemas.microsoft.com/office/drawing/2014/main" id="{A15F9E26-F52D-932F-CC65-A44ADB5CB6BD}"/>
              </a:ext>
            </a:extLst>
          </p:cNvPr>
          <p:cNvSpPr/>
          <p:nvPr/>
        </p:nvSpPr>
        <p:spPr>
          <a:xfrm>
            <a:off x="5737895" y="4020189"/>
            <a:ext cx="1068628" cy="4763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무협</a:t>
            </a:r>
          </a:p>
        </p:txBody>
      </p:sp>
      <p:sp>
        <p:nvSpPr>
          <p:cNvPr id="24" name="slide14_shape10">
            <a:extLst>
              <a:ext uri="{FF2B5EF4-FFF2-40B4-BE49-F238E27FC236}">
                <a16:creationId xmlns:a16="http://schemas.microsoft.com/office/drawing/2014/main" id="{A92E681C-978F-9E36-EC19-1BA054325780}"/>
              </a:ext>
            </a:extLst>
          </p:cNvPr>
          <p:cNvSpPr/>
          <p:nvPr/>
        </p:nvSpPr>
        <p:spPr>
          <a:xfrm>
            <a:off x="5779648" y="5451157"/>
            <a:ext cx="983295" cy="53346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dirty="0" err="1">
                <a:solidFill>
                  <a:srgbClr val="000000"/>
                </a:solidFill>
                <a:ea typeface="맑은 고딕"/>
              </a:rPr>
              <a:t>현대</a:t>
            </a:r>
            <a:endParaRPr lang="en-US" altLang="ko-KR" sz="1800" kern="1200" dirty="0" err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" name="slide14_shape10">
            <a:extLst>
              <a:ext uri="{FF2B5EF4-FFF2-40B4-BE49-F238E27FC236}">
                <a16:creationId xmlns:a16="http://schemas.microsoft.com/office/drawing/2014/main" id="{1F694885-3E00-B66B-EBC9-C9E59B9B0A88}"/>
              </a:ext>
            </a:extLst>
          </p:cNvPr>
          <p:cNvSpPr/>
          <p:nvPr/>
        </p:nvSpPr>
        <p:spPr>
          <a:xfrm>
            <a:off x="982572" y="2661765"/>
            <a:ext cx="3945177" cy="619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rgbClr val="000000"/>
                </a:solidFill>
                <a:latin typeface="+mn-cs"/>
                <a:ea typeface="맑은 고딕"/>
              </a:rPr>
              <a:t> 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코사인 유사도(</a:t>
            </a:r>
            <a:r>
              <a:rPr lang="ko-KR" dirty="0" err="1">
                <a:solidFill>
                  <a:schemeClr val="tx1"/>
                </a:solidFill>
                <a:ea typeface="+mn-lt"/>
                <a:cs typeface="+mn-lt"/>
              </a:rPr>
              <a:t>Cosine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dirty="0" err="1">
                <a:solidFill>
                  <a:schemeClr val="tx1"/>
                </a:solidFill>
                <a:ea typeface="+mn-lt"/>
                <a:cs typeface="+mn-lt"/>
              </a:rPr>
              <a:t>Similarity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ko-KR" altLang="en-US" sz="1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A29653-B27B-74BE-F6D1-569057AAF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96" y="3436209"/>
            <a:ext cx="4989406" cy="986620"/>
          </a:xfrm>
          <a:prstGeom prst="rect">
            <a:avLst/>
          </a:prstGeom>
        </p:spPr>
      </p:pic>
      <p:pic>
        <p:nvPicPr>
          <p:cNvPr id="27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6A84D7E-835A-79A9-D2E2-5B94B6559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583" y="842490"/>
            <a:ext cx="4057649" cy="1448355"/>
          </a:xfrm>
          <a:prstGeom prst="rect">
            <a:avLst/>
          </a:prstGeom>
        </p:spPr>
      </p:pic>
      <p:pic>
        <p:nvPicPr>
          <p:cNvPr id="29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F10E3215-580E-88B8-0240-FAA1EEA1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887" y="2281048"/>
            <a:ext cx="4175734" cy="1407340"/>
          </a:xfrm>
          <a:prstGeom prst="rect">
            <a:avLst/>
          </a:prstGeom>
        </p:spPr>
      </p:pic>
      <p:pic>
        <p:nvPicPr>
          <p:cNvPr id="31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02D49559-31F2-19A2-748D-B9D19D374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0712" y="3741717"/>
            <a:ext cx="4275028" cy="1384210"/>
          </a:xfrm>
          <a:prstGeom prst="rect">
            <a:avLst/>
          </a:prstGeom>
        </p:spPr>
      </p:pic>
      <p:pic>
        <p:nvPicPr>
          <p:cNvPr id="33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9897629B-C347-15B4-ED3F-52808EBB8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7079" y="5122383"/>
            <a:ext cx="4167905" cy="137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23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진행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</a:t>
            </a:r>
            <a:r>
              <a:rPr lang="ko-KR" altLang="ko-KR" sz="2400" b="1" i="1" dirty="0">
                <a:solidFill>
                  <a:srgbClr val="FFFFFF"/>
                </a:solidFill>
                <a:ea typeface="+mn-cs"/>
              </a:rPr>
              <a:t>과정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 –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벡터간</a:t>
            </a:r>
            <a:r>
              <a:rPr lang="en-US" altLang="ko-KR" sz="2400" b="1" i="1" dirty="0">
                <a:solidFill>
                  <a:srgbClr val="FFFFFF"/>
                </a:solidFill>
                <a:latin typeface="+mn-cs"/>
                <a:ea typeface="맑은 고딕"/>
              </a:rPr>
              <a:t> </a:t>
            </a:r>
            <a:r>
              <a:rPr lang="en-US" altLang="ko-KR" sz="2400" b="1" i="1" dirty="0" err="1">
                <a:solidFill>
                  <a:srgbClr val="FFFFFF"/>
                </a:solidFill>
                <a:latin typeface="+mn-cs"/>
                <a:ea typeface="맑은 고딕"/>
              </a:rPr>
              <a:t>유사도</a:t>
            </a:r>
            <a:endParaRPr lang="en-US" sz="2400" b="1" i="1" dirty="0" err="1">
              <a:solidFill>
                <a:srgbClr val="FFFFFF"/>
              </a:solidFill>
              <a:latin typeface="Malgun Gothic"/>
              <a:ea typeface="Malgun Gothic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D1F96BF8-3712-B16C-3FCA-E578F6503C25}"/>
              </a:ext>
            </a:extLst>
          </p:cNvPr>
          <p:cNvSpPr/>
          <p:nvPr/>
        </p:nvSpPr>
        <p:spPr>
          <a:xfrm>
            <a:off x="825605" y="2639062"/>
            <a:ext cx="4192827" cy="6191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dirty="0">
                <a:solidFill>
                  <a:schemeClr val="tx1"/>
                </a:solidFill>
                <a:latin typeface="+mn-cs"/>
                <a:ea typeface="맑은 고딕"/>
              </a:rPr>
              <a:t> </a:t>
            </a:r>
            <a:r>
              <a:rPr lang="ko-KR" altLang="en-US" dirty="0">
                <a:solidFill>
                  <a:schemeClr val="tx1"/>
                </a:solidFill>
                <a:ea typeface="+mn-lt"/>
                <a:cs typeface="+mn-lt"/>
              </a:rPr>
              <a:t>유클리드 거리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US" altLang="ko-KR" dirty="0">
                <a:solidFill>
                  <a:schemeClr val="tx1"/>
                </a:solidFill>
                <a:ea typeface="+mn-lt"/>
                <a:cs typeface="+mn-lt"/>
              </a:rPr>
              <a:t>Euclidean</a:t>
            </a:r>
            <a:r>
              <a:rPr lang="ko-KR" altLang="en-US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dirty="0">
                <a:solidFill>
                  <a:schemeClr val="tx1"/>
                </a:solidFill>
                <a:ea typeface="+mn-lt"/>
                <a:cs typeface="+mn-lt"/>
              </a:rPr>
              <a:t>distance</a:t>
            </a:r>
            <a:r>
              <a:rPr lang="ko-KR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ko-KR" altLang="en-US" sz="1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5" name="slide14_shape10">
            <a:extLst>
              <a:ext uri="{FF2B5EF4-FFF2-40B4-BE49-F238E27FC236}">
                <a16:creationId xmlns:a16="http://schemas.microsoft.com/office/drawing/2014/main" id="{E8B9B352-FE1D-DF7B-6FB4-CB3E00832651}"/>
              </a:ext>
            </a:extLst>
          </p:cNvPr>
          <p:cNvSpPr/>
          <p:nvPr/>
        </p:nvSpPr>
        <p:spPr>
          <a:xfrm>
            <a:off x="5382904" y="1189088"/>
            <a:ext cx="1296075" cy="581093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dirty="0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 </a:t>
            </a:r>
            <a:r>
              <a:rPr lang="en-US" altLang="ko-KR" sz="1800" dirty="0" err="1">
                <a:solidFill>
                  <a:schemeClr val="tx1">
                    <a:alpha val="100000"/>
                  </a:schemeClr>
                </a:solidFill>
                <a:latin typeface="+mn-cs"/>
                <a:ea typeface="맑은 고딕"/>
              </a:rPr>
              <a:t>로맨스</a:t>
            </a:r>
          </a:p>
        </p:txBody>
      </p:sp>
      <p:sp>
        <p:nvSpPr>
          <p:cNvPr id="20" name="slide14_shape13">
            <a:extLst>
              <a:ext uri="{FF2B5EF4-FFF2-40B4-BE49-F238E27FC236}">
                <a16:creationId xmlns:a16="http://schemas.microsoft.com/office/drawing/2014/main" id="{CD9C42A6-509F-C946-6359-7A3CB123F930}"/>
              </a:ext>
            </a:extLst>
          </p:cNvPr>
          <p:cNvSpPr/>
          <p:nvPr/>
        </p:nvSpPr>
        <p:spPr>
          <a:xfrm>
            <a:off x="5372972" y="2727529"/>
            <a:ext cx="1306493" cy="484921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판타지</a:t>
            </a:r>
          </a:p>
        </p:txBody>
      </p:sp>
      <p:sp>
        <p:nvSpPr>
          <p:cNvPr id="22" name="slide14_shape10">
            <a:extLst>
              <a:ext uri="{FF2B5EF4-FFF2-40B4-BE49-F238E27FC236}">
                <a16:creationId xmlns:a16="http://schemas.microsoft.com/office/drawing/2014/main" id="{A15F9E26-F52D-932F-CC65-A44ADB5CB6BD}"/>
              </a:ext>
            </a:extLst>
          </p:cNvPr>
          <p:cNvSpPr/>
          <p:nvPr/>
        </p:nvSpPr>
        <p:spPr>
          <a:xfrm>
            <a:off x="5550004" y="4030627"/>
            <a:ext cx="1068628" cy="47631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sz="1800" kern="1200" dirty="0" err="1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무협</a:t>
            </a:r>
          </a:p>
        </p:txBody>
      </p:sp>
      <p:sp>
        <p:nvSpPr>
          <p:cNvPr id="24" name="slide14_shape10">
            <a:extLst>
              <a:ext uri="{FF2B5EF4-FFF2-40B4-BE49-F238E27FC236}">
                <a16:creationId xmlns:a16="http://schemas.microsoft.com/office/drawing/2014/main" id="{A92E681C-978F-9E36-EC19-1BA054325780}"/>
              </a:ext>
            </a:extLst>
          </p:cNvPr>
          <p:cNvSpPr/>
          <p:nvPr/>
        </p:nvSpPr>
        <p:spPr>
          <a:xfrm>
            <a:off x="5550004" y="5545102"/>
            <a:ext cx="1087678" cy="53346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 dirty="0">
                <a:solidFill>
                  <a:srgbClr val="000000"/>
                </a:solidFill>
                <a:latin typeface="+mn-lt"/>
                <a:ea typeface="맑은 고딕"/>
                <a:cs typeface="+mn-cs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ea typeface="맑은 고딕"/>
              </a:rPr>
              <a:t>현대</a:t>
            </a:r>
            <a:endParaRPr lang="en-US" altLang="ko-KR" sz="1800" kern="1200" dirty="0" err="1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E032FCF3-1332-14CE-B313-151618EC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661793"/>
            <a:ext cx="4152900" cy="801239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F264E16D-8764-BDC2-B6F5-05F7B14FC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0" y="983367"/>
            <a:ext cx="4124325" cy="1119366"/>
          </a:xfrm>
          <a:prstGeom prst="rect">
            <a:avLst/>
          </a:prstGeom>
        </p:spPr>
      </p:pic>
      <p:pic>
        <p:nvPicPr>
          <p:cNvPr id="18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FA93C93-A465-6FCE-C6B2-0281C0FD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650" y="2437824"/>
            <a:ext cx="4267200" cy="1067953"/>
          </a:xfrm>
          <a:prstGeom prst="rect">
            <a:avLst/>
          </a:prstGeom>
        </p:spPr>
      </p:pic>
      <p:pic>
        <p:nvPicPr>
          <p:cNvPr id="19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3C8C345-469B-797D-37DA-6237576F3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650" y="3755218"/>
            <a:ext cx="4191000" cy="1166839"/>
          </a:xfrm>
          <a:prstGeom prst="rect">
            <a:avLst/>
          </a:prstGeom>
        </p:spPr>
      </p:pic>
      <p:pic>
        <p:nvPicPr>
          <p:cNvPr id="21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CEE483B6-157F-5398-EC3B-AABFE60F8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0" y="5228409"/>
            <a:ext cx="4276725" cy="11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01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nppt_16509337823646263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nppt_16509337823646264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nppt_16509337823646268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>
                <a:lnSpc>
                  <a:spcPct val="100000"/>
                </a:lnSpc>
                <a:buNone/>
              </a:pPr>
              <a:endParaRPr/>
            </a:p>
          </p:txBody>
        </p:sp>
        <p:sp>
          <p:nvSpPr>
            <p:cNvPr id="6" name="nppt_16509337823646272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nppt_16509337823646276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nppt_16509337823646280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nppt_16509337823646284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nppt_16509337823646288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nppt_16509337823646292"/>
          <p:cNvSpPr/>
          <p:nvPr/>
        </p:nvSpPr>
        <p:spPr>
          <a:xfrm>
            <a:off x="851214" y="82248"/>
            <a:ext cx="661154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400" b="1" i="1" dirty="0">
                <a:solidFill>
                  <a:srgbClr val="FFFFFF"/>
                </a:solidFill>
                <a:latin typeface="Malgun Gothic"/>
                <a:ea typeface="Malgun Gothic"/>
                <a:cs typeface="+mn-lt"/>
              </a:rPr>
              <a:t>프로젝트 결론</a:t>
            </a:r>
          </a:p>
          <a:p>
            <a:pPr marL="0" algn="l">
              <a:lnSpc>
                <a:spcPct val="100000"/>
              </a:lnSpc>
              <a:buNone/>
            </a:pPr>
            <a:endParaRPr lang="en-US" altLang="ko-KR" sz="2400" b="1" i="1" dirty="0">
              <a:solidFill>
                <a:srgbClr val="FFFFFF"/>
              </a:solidFill>
              <a:latin typeface="+mn-cs"/>
              <a:ea typeface="맑은 고딕"/>
            </a:endParaRPr>
          </a:p>
        </p:txBody>
      </p:sp>
      <p:sp>
        <p:nvSpPr>
          <p:cNvPr id="12" name="nppt_16509337823646294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14_shape10">
            <a:extLst>
              <a:ext uri="{FF2B5EF4-FFF2-40B4-BE49-F238E27FC236}">
                <a16:creationId xmlns:a16="http://schemas.microsoft.com/office/drawing/2014/main" id="{C5FB000E-B782-E9A1-C5B5-C93E3010FD1F}"/>
              </a:ext>
            </a:extLst>
          </p:cNvPr>
          <p:cNvSpPr/>
          <p:nvPr/>
        </p:nvSpPr>
        <p:spPr>
          <a:xfrm>
            <a:off x="4465086" y="1147615"/>
            <a:ext cx="3154603" cy="990668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>
            <a:lvl1pPr marL="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latinLnBrk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2800" dirty="0" err="1">
                <a:solidFill>
                  <a:srgbClr val="000000"/>
                </a:solidFill>
                <a:ea typeface="맑은 고딕"/>
              </a:rPr>
              <a:t>프로젝트</a:t>
            </a:r>
            <a:r>
              <a:rPr lang="en-US" altLang="ko-KR" sz="28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sz="2800" dirty="0" err="1">
                <a:solidFill>
                  <a:srgbClr val="000000"/>
                </a:solidFill>
                <a:ea typeface="맑은 고딕"/>
              </a:rPr>
              <a:t>결론</a:t>
            </a:r>
            <a:r>
              <a:rPr lang="en-US" altLang="ko-KR" sz="2800" dirty="0">
                <a:solidFill>
                  <a:srgbClr val="000000"/>
                </a:solidFill>
                <a:ea typeface="맑은 고딕"/>
              </a:rPr>
              <a:t> </a:t>
            </a:r>
            <a:endParaRPr lang="en-US" altLang="ko-KR" sz="2800" kern="1200" dirty="0">
              <a:solidFill>
                <a:srgbClr val="000000"/>
              </a:solidFill>
              <a:latin typeface="+mn-lt"/>
              <a:ea typeface="맑은 고딕"/>
            </a:endParaRPr>
          </a:p>
        </p:txBody>
      </p:sp>
      <p:sp>
        <p:nvSpPr>
          <p:cNvPr id="2" name="slide8_shape10">
            <a:extLst>
              <a:ext uri="{FF2B5EF4-FFF2-40B4-BE49-F238E27FC236}">
                <a16:creationId xmlns:a16="http://schemas.microsoft.com/office/drawing/2014/main" id="{AFD19B05-1213-04C1-0ED9-E3D20301853E}"/>
              </a:ext>
            </a:extLst>
          </p:cNvPr>
          <p:cNvSpPr/>
          <p:nvPr/>
        </p:nvSpPr>
        <p:spPr>
          <a:xfrm>
            <a:off x="3830009" y="2383145"/>
            <a:ext cx="4531982" cy="3901792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+mn-cs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+mn-cs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r>
              <a:rPr lang="ko-KR" altLang="ko-KR" sz="2400" b="1" dirty="0">
                <a:solidFill>
                  <a:srgbClr val="FFFFFF"/>
                </a:solidFill>
                <a:ea typeface="+mn-cs"/>
              </a:rPr>
              <a:t>처음 계획보다 여러 방법을 사용하여 결과를 도출 </a:t>
            </a:r>
            <a:endParaRPr lang="ko-KR" dirty="0">
              <a:ea typeface="맑은 고딕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r>
              <a:rPr lang="ko-KR" altLang="ko-KR" sz="2400" b="1" dirty="0">
                <a:solidFill>
                  <a:srgbClr val="FFFFFF"/>
                </a:solidFill>
                <a:ea typeface="맑은 고딕"/>
              </a:rPr>
              <a:t>결과적으로 웹소설과 유사도가 높은 노래가 추천됨</a:t>
            </a:r>
          </a:p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맑은 고딕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endParaRPr lang="ko-KR" altLang="ko-KR" sz="2400" b="1" dirty="0">
              <a:solidFill>
                <a:srgbClr val="FFFFFF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65973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6_shape1"/>
          <p:cNvSpPr/>
          <p:nvPr/>
        </p:nvSpPr>
        <p:spPr>
          <a:xfrm>
            <a:off x="851214" y="77924"/>
            <a:ext cx="6611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slide16_picture1" descr="이미지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" y="19050"/>
            <a:ext cx="12153900" cy="68056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3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3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3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3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3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3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3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3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3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동기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및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목표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</a:p>
        </p:txBody>
      </p:sp>
      <p:sp>
        <p:nvSpPr>
          <p:cNvPr id="12" name="slide3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3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475" y="1128855"/>
            <a:ext cx="5116265" cy="3004983"/>
          </a:xfrm>
          <a:prstGeom prst="rect">
            <a:avLst/>
          </a:prstGeom>
        </p:spPr>
      </p:pic>
      <p:sp>
        <p:nvSpPr>
          <p:cNvPr id="14" name="slide3_shape10"/>
          <p:cNvSpPr/>
          <p:nvPr/>
        </p:nvSpPr>
        <p:spPr>
          <a:xfrm>
            <a:off x="851213" y="4576409"/>
            <a:ext cx="9316030" cy="1683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책만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읽을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때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심심할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수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있다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또는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금방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지루해질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수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있다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.</a:t>
            </a:r>
          </a:p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여러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북카페에서도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음악이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 </a:t>
            </a:r>
            <a:r>
              <a:rPr lang="ko-KR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나온다</a:t>
            </a:r>
            <a:r>
              <a:rPr lang="en-US" altLang="ko-KR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소설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분위기에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맞는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음악이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나온다면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더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몰입할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수가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kern="1200" dirty="0">
                <a:solidFill>
                  <a:srgbClr val="3F3F3F"/>
                </a:solidFill>
                <a:latin typeface="+mn-lt"/>
                <a:ea typeface="+mn-cs"/>
                <a:cs typeface="+mn-cs"/>
              </a:rPr>
              <a:t>있다</a:t>
            </a:r>
            <a:r>
              <a:rPr lang="en-US" altLang="ko-KR" sz="2000" kern="1200" dirty="0">
                <a:solidFill>
                  <a:srgbClr val="3F3F3F"/>
                </a:solidFill>
                <a:latin typeface="+mn-cs"/>
                <a:ea typeface="+mn-ea"/>
                <a:cs typeface="+mn-cs"/>
              </a:rPr>
              <a:t>.</a:t>
            </a:r>
          </a:p>
        </p:txBody>
      </p:sp>
      <p:pic>
        <p:nvPicPr>
          <p:cNvPr id="15" name="slide3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24065" y="1073175"/>
            <a:ext cx="5050180" cy="31342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4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4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4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4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4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4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4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4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4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동기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및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목표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</a:p>
        </p:txBody>
      </p:sp>
      <p:sp>
        <p:nvSpPr>
          <p:cNvPr id="12" name="slide4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4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1214" y="940920"/>
            <a:ext cx="5219872" cy="3037691"/>
          </a:xfrm>
          <a:prstGeom prst="rect">
            <a:avLst/>
          </a:prstGeom>
        </p:spPr>
      </p:pic>
      <p:sp>
        <p:nvSpPr>
          <p:cNvPr id="14" name="slide4_shape10"/>
          <p:cNvSpPr/>
          <p:nvPr/>
        </p:nvSpPr>
        <p:spPr>
          <a:xfrm>
            <a:off x="851213" y="4576409"/>
            <a:ext cx="9316030" cy="1683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웹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소설의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각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화당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분위기에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맞는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음악을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추천해주자</a:t>
            </a:r>
            <a:r>
              <a:rPr lang="en-US" altLang="ko-KR" sz="20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!!</a:t>
            </a:r>
          </a:p>
          <a:p>
            <a:pPr marL="330200" lvl="0" indent="-3302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ex) 'ABC'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라는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웹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7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화의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분위기가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전체적으로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즐거운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분위기라면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즐거울때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듣는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노래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몇개를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추천하는</a:t>
            </a:r>
            <a:r>
              <a:rPr lang="en-US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1800" kern="1200">
                <a:solidFill>
                  <a:srgbClr val="3F3F3F"/>
                </a:solidFill>
                <a:latin typeface="+mn-lt"/>
                <a:ea typeface="+mn-ea"/>
                <a:cs typeface="+mn-cs"/>
              </a:rPr>
              <a:t>방식</a:t>
            </a:r>
          </a:p>
        </p:txBody>
      </p:sp>
      <p:pic>
        <p:nvPicPr>
          <p:cNvPr id="15" name="slide4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89670" y="940920"/>
            <a:ext cx="4989313" cy="30311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5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5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5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5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5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5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5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5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5_shape8"/>
          <p:cNvSpPr/>
          <p:nvPr/>
        </p:nvSpPr>
        <p:spPr>
          <a:xfrm>
            <a:off x="851214" y="82248"/>
            <a:ext cx="6611540" cy="821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조원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역할</a:t>
            </a:r>
            <a:br>
              <a:rPr lang="en-US" alt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5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slide5_group2"/>
          <p:cNvGrpSpPr>
            <a:grpSpLocks/>
          </p:cNvGrpSpPr>
          <p:nvPr/>
        </p:nvGrpSpPr>
        <p:grpSpPr>
          <a:xfrm>
            <a:off x="1144229" y="1960511"/>
            <a:ext cx="5004000" cy="3456000"/>
            <a:chOff x="1144229" y="1960511"/>
            <a:chExt cx="5004000" cy="3456000"/>
          </a:xfrm>
        </p:grpSpPr>
        <p:cxnSp>
          <p:nvCxnSpPr>
            <p:cNvPr id="14" name="slide5_shape10"/>
            <p:cNvCxnSpPr/>
            <p:nvPr/>
          </p:nvCxnSpPr>
          <p:spPr>
            <a:xfrm rot="16200000">
              <a:off x="3646229" y="1186512"/>
              <a:ext cx="0" cy="5004000"/>
            </a:xfrm>
            <a:prstGeom prst="line">
              <a:avLst/>
            </a:prstGeom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lide5_shape11"/>
            <p:cNvCxnSpPr/>
            <p:nvPr/>
          </p:nvCxnSpPr>
          <p:spPr>
            <a:xfrm rot="10800000">
              <a:off x="3646230" y="1960511"/>
              <a:ext cx="0" cy="3456000"/>
            </a:xfrm>
            <a:prstGeom prst="line">
              <a:avLst/>
            </a:prstGeom>
            <a:ln w="6350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5_shape12"/>
          <p:cNvSpPr/>
          <p:nvPr/>
        </p:nvSpPr>
        <p:spPr>
          <a:xfrm>
            <a:off x="1623585" y="2501900"/>
            <a:ext cx="368300" cy="368300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slide5_shape13"/>
          <p:cNvSpPr/>
          <p:nvPr/>
        </p:nvSpPr>
        <p:spPr>
          <a:xfrm>
            <a:off x="9906349" y="2870200"/>
            <a:ext cx="580242" cy="580242"/>
          </a:xfrm>
          <a:prstGeom prst="ellipse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slide5_shape14"/>
          <p:cNvSpPr/>
          <p:nvPr/>
        </p:nvSpPr>
        <p:spPr>
          <a:xfrm>
            <a:off x="4154590" y="3048000"/>
            <a:ext cx="473928" cy="473928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slide5_shape15"/>
          <p:cNvSpPr/>
          <p:nvPr/>
        </p:nvSpPr>
        <p:spPr>
          <a:xfrm>
            <a:off x="4405606" y="2566764"/>
            <a:ext cx="238571" cy="238571"/>
          </a:xfrm>
          <a:prstGeom prst="ellipse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slide5_shape16"/>
          <p:cNvSpPr/>
          <p:nvPr/>
        </p:nvSpPr>
        <p:spPr>
          <a:xfrm>
            <a:off x="2580486" y="3983767"/>
            <a:ext cx="109899" cy="109899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slide5_shape17"/>
          <p:cNvSpPr/>
          <p:nvPr/>
        </p:nvSpPr>
        <p:spPr>
          <a:xfrm>
            <a:off x="2049267" y="3190468"/>
            <a:ext cx="276501" cy="276501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lide5_shape18"/>
          <p:cNvSpPr/>
          <p:nvPr/>
        </p:nvSpPr>
        <p:spPr>
          <a:xfrm>
            <a:off x="5162323" y="4690973"/>
            <a:ext cx="276501" cy="276501"/>
          </a:xfrm>
          <a:prstGeom prst="ellipse">
            <a:avLst/>
          </a:prstGeom>
          <a:solidFill>
            <a:schemeClr val="bg1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lide5_shape19"/>
          <p:cNvSpPr/>
          <p:nvPr/>
        </p:nvSpPr>
        <p:spPr>
          <a:xfrm>
            <a:off x="6302698" y="3793053"/>
            <a:ext cx="2669060" cy="49427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ko-KR" altLang="ko-KR" sz="1400" b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박건후</a:t>
            </a:r>
          </a:p>
        </p:txBody>
      </p:sp>
      <p:sp>
        <p:nvSpPr>
          <p:cNvPr id="24" name="slide5_shape20"/>
          <p:cNvSpPr/>
          <p:nvPr/>
        </p:nvSpPr>
        <p:spPr>
          <a:xfrm>
            <a:off x="5316021" y="2666051"/>
            <a:ext cx="2669060" cy="494270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ko-KR" altLang="ko-KR" sz="1400" b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박정연</a:t>
            </a:r>
          </a:p>
        </p:txBody>
      </p:sp>
      <p:sp>
        <p:nvSpPr>
          <p:cNvPr id="25" name="slide5_shape21"/>
          <p:cNvSpPr/>
          <p:nvPr/>
        </p:nvSpPr>
        <p:spPr>
          <a:xfrm>
            <a:off x="6303951" y="4102908"/>
            <a:ext cx="3435934" cy="1987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50000"/>
              </a:lnSpc>
              <a:buNone/>
            </a:pPr>
            <a:endParaRPr lang="ko-KR" altLang="en-US"/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크롤링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데이터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구축</a:t>
            </a: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텍스트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바인딩</a:t>
            </a:r>
          </a:p>
          <a:p>
            <a:pPr marL="180975" lvl="0" indent="-18097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벡터</a:t>
            </a:r>
            <a:r>
              <a:rPr lang="en-US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유사도</a:t>
            </a:r>
          </a:p>
        </p:txBody>
      </p:sp>
      <p:sp>
        <p:nvSpPr>
          <p:cNvPr id="26" name="slide5_shape22"/>
          <p:cNvSpPr/>
          <p:nvPr/>
        </p:nvSpPr>
        <p:spPr>
          <a:xfrm>
            <a:off x="5300573" y="1180003"/>
            <a:ext cx="3435934" cy="124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크롤링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데이터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구축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텍스트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바인딩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벡터</a:t>
            </a:r>
            <a:r>
              <a:rPr lang="en-US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유사도</a:t>
            </a:r>
          </a:p>
        </p:txBody>
      </p:sp>
      <p:cxnSp>
        <p:nvCxnSpPr>
          <p:cNvPr id="27" name="slide5_shape23"/>
          <p:cNvCxnSpPr/>
          <p:nvPr/>
        </p:nvCxnSpPr>
        <p:spPr>
          <a:xfrm rot="10800000">
            <a:off x="5300573" y="1971183"/>
            <a:ext cx="15448" cy="942003"/>
          </a:xfrm>
          <a:prstGeom prst="bentConnector3">
            <a:avLst>
              <a:gd name="adj1" fmla="val 2895184"/>
            </a:avLst>
          </a:prstGeom>
          <a:ln w="9525" cap="rnd">
            <a:solidFill>
              <a:srgbClr val="25ABC8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lide5_shape24"/>
          <p:cNvCxnSpPr/>
          <p:nvPr/>
        </p:nvCxnSpPr>
        <p:spPr>
          <a:xfrm rot="10800000" flipV="1">
            <a:off x="6287250" y="4082352"/>
            <a:ext cx="15448" cy="907625"/>
          </a:xfrm>
          <a:prstGeom prst="bentConnector3">
            <a:avLst>
              <a:gd name="adj1" fmla="val 3059606"/>
            </a:avLst>
          </a:prstGeom>
          <a:ln w="9525" cap="rnd">
            <a:solidFill>
              <a:srgbClr val="A4DCA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5_shape25"/>
          <p:cNvSpPr/>
          <p:nvPr/>
        </p:nvSpPr>
        <p:spPr>
          <a:xfrm>
            <a:off x="1459086" y="5896854"/>
            <a:ext cx="2669060" cy="494270"/>
          </a:xfrm>
          <a:prstGeom prst="roundRect">
            <a:avLst/>
          </a:prstGeom>
          <a:solidFill>
            <a:srgbClr val="7030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ko-KR" altLang="ko-KR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이채림</a:t>
            </a:r>
          </a:p>
        </p:txBody>
      </p:sp>
      <p:sp>
        <p:nvSpPr>
          <p:cNvPr id="30" name="slide5_shape26"/>
          <p:cNvSpPr/>
          <p:nvPr/>
        </p:nvSpPr>
        <p:spPr>
          <a:xfrm>
            <a:off x="1443638" y="4410806"/>
            <a:ext cx="3435934" cy="124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크롤링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데이터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구축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텍스트</a:t>
            </a:r>
            <a:r>
              <a:rPr lang="en-US" altLang="ko-KR" sz="1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바인딩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벡터</a:t>
            </a:r>
            <a:r>
              <a:rPr lang="en-US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 </a:t>
            </a:r>
            <a:r>
              <a:rPr lang="ko-KR" altLang="ko-KR" sz="14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유사도</a:t>
            </a:r>
          </a:p>
        </p:txBody>
      </p:sp>
      <p:cxnSp>
        <p:nvCxnSpPr>
          <p:cNvPr id="31" name="slide5_shape27"/>
          <p:cNvCxnSpPr/>
          <p:nvPr/>
        </p:nvCxnSpPr>
        <p:spPr>
          <a:xfrm rot="10800000">
            <a:off x="1448359" y="5222751"/>
            <a:ext cx="15448" cy="942003"/>
          </a:xfrm>
          <a:prstGeom prst="bentConnector3">
            <a:avLst>
              <a:gd name="adj1" fmla="val 2895184"/>
            </a:avLst>
          </a:prstGeom>
          <a:ln w="9525" cap="rnd">
            <a:solidFill>
              <a:srgbClr val="7030A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lide5_shape28"/>
          <p:cNvSpPr/>
          <p:nvPr/>
        </p:nvSpPr>
        <p:spPr>
          <a:xfrm>
            <a:off x="8819673" y="1673161"/>
            <a:ext cx="473928" cy="473928"/>
          </a:xfrm>
          <a:prstGeom prst="ellipse">
            <a:avLst/>
          </a:prstGeom>
          <a:solidFill>
            <a:srgbClr val="FFFFFF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3" name="slide5_shape29"/>
          <p:cNvSpPr/>
          <p:nvPr/>
        </p:nvSpPr>
        <p:spPr>
          <a:xfrm>
            <a:off x="10196470" y="4784938"/>
            <a:ext cx="276501" cy="276501"/>
          </a:xfrm>
          <a:prstGeom prst="ellipse">
            <a:avLst/>
          </a:prstGeom>
          <a:solidFill>
            <a:srgbClr val="FFFFFF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slide5_shape30"/>
          <p:cNvSpPr/>
          <p:nvPr/>
        </p:nvSpPr>
        <p:spPr>
          <a:xfrm>
            <a:off x="4391554" y="3959613"/>
            <a:ext cx="488018" cy="451193"/>
          </a:xfrm>
          <a:prstGeom prst="ellipse">
            <a:avLst/>
          </a:prstGeom>
          <a:solidFill>
            <a:srgbClr val="7030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slide5_shape31"/>
          <p:cNvSpPr/>
          <p:nvPr/>
        </p:nvSpPr>
        <p:spPr>
          <a:xfrm>
            <a:off x="9183317" y="5682090"/>
            <a:ext cx="220567" cy="183640"/>
          </a:xfrm>
          <a:prstGeom prst="ellipse">
            <a:avLst/>
          </a:prstGeom>
          <a:solidFill>
            <a:srgbClr val="FFFFFF"/>
          </a:solidFill>
          <a:ln w="19050" cap="flat">
            <a:solidFill>
              <a:srgbClr val="FF9933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6_group1"/>
          <p:cNvGrpSpPr>
            <a:grpSpLocks/>
          </p:cNvGrpSpPr>
          <p:nvPr/>
        </p:nvGrpSpPr>
        <p:grpSpPr>
          <a:xfrm>
            <a:off x="26736" y="130735"/>
            <a:ext cx="12192000" cy="6706977"/>
            <a:chOff x="26736" y="130735"/>
            <a:chExt cx="12192000" cy="6706977"/>
          </a:xfrm>
        </p:grpSpPr>
        <p:sp>
          <p:nvSpPr>
            <p:cNvPr id="4" name="slide6_shape1"/>
            <p:cNvSpPr/>
            <p:nvPr/>
          </p:nvSpPr>
          <p:spPr>
            <a:xfrm>
              <a:off x="26736" y="3102740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6_shape2"/>
            <p:cNvSpPr/>
            <p:nvPr/>
          </p:nvSpPr>
          <p:spPr>
            <a:xfrm>
              <a:off x="351114" y="612758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6_shape3"/>
            <p:cNvSpPr/>
            <p:nvPr/>
          </p:nvSpPr>
          <p:spPr>
            <a:xfrm>
              <a:off x="10505881" y="212751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6_shape4"/>
            <p:cNvSpPr/>
            <p:nvPr/>
          </p:nvSpPr>
          <p:spPr>
            <a:xfrm rot="10800000" flipH="1" flipV="1">
              <a:off x="10978523" y="234161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6_shape5"/>
            <p:cNvSpPr/>
            <p:nvPr/>
          </p:nvSpPr>
          <p:spPr>
            <a:xfrm>
              <a:off x="11414017" y="249852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6_shape6"/>
            <p:cNvSpPr/>
            <p:nvPr/>
          </p:nvSpPr>
          <p:spPr>
            <a:xfrm>
              <a:off x="11387218" y="219703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6_shape7"/>
            <p:cNvSpPr/>
            <p:nvPr/>
          </p:nvSpPr>
          <p:spPr>
            <a:xfrm>
              <a:off x="10588423" y="130735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6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데이터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확보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방법</a:t>
            </a:r>
            <a:r>
              <a:rPr lang="en-US" altLang="ko-KR" sz="2400" b="1" i="1" kern="1200">
                <a:solidFill>
                  <a:srgbClr val="FFFFFF"/>
                </a:solidFill>
                <a:latin typeface="+mn-cs"/>
                <a:ea typeface="+mn-ea"/>
                <a:cs typeface="+mn-cs"/>
              </a:rPr>
              <a:t> </a:t>
            </a:r>
          </a:p>
        </p:txBody>
      </p:sp>
      <p:sp>
        <p:nvSpPr>
          <p:cNvPr id="12" name="slide6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6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0545" y="4024940"/>
            <a:ext cx="6796901" cy="2655338"/>
          </a:xfrm>
          <a:prstGeom prst="rect">
            <a:avLst/>
          </a:prstGeom>
        </p:spPr>
      </p:pic>
      <p:sp>
        <p:nvSpPr>
          <p:cNvPr id="14" name="slide6_shape10"/>
          <p:cNvSpPr/>
          <p:nvPr/>
        </p:nvSpPr>
        <p:spPr>
          <a:xfrm>
            <a:off x="5015880" y="1790468"/>
            <a:ext cx="4817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lvl="0" indent="-20002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무료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연재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네이버</a:t>
            </a:r>
            <a:r>
              <a:rPr lang="en-US" altLang="en-US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웹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소설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데이터</a:t>
            </a:r>
            <a:r>
              <a:rPr lang="en-US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ea"/>
                <a:cs typeface="+mn-cs"/>
              </a:rPr>
              <a:t>수집</a:t>
            </a:r>
            <a:endParaRPr sz="2000" b="1" kern="1200">
              <a:solidFill>
                <a:srgbClr val="323F4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lide6_shape11"/>
          <p:cNvSpPr/>
          <p:nvPr/>
        </p:nvSpPr>
        <p:spPr>
          <a:xfrm>
            <a:off x="851214" y="4078849"/>
            <a:ext cx="6723197" cy="127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025" lvl="0" indent="-200025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특정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분위기에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따른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노래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리스트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및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가사</a:t>
            </a:r>
            <a:r>
              <a:rPr lang="en-US" altLang="ko-KR" sz="20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000" b="1" kern="1200">
                <a:solidFill>
                  <a:srgbClr val="323F4F"/>
                </a:solidFill>
                <a:latin typeface="+mn-lt"/>
                <a:ea typeface="+mn-cs"/>
                <a:cs typeface="+mn-cs"/>
              </a:rPr>
              <a:t>수집</a:t>
            </a:r>
          </a:p>
        </p:txBody>
      </p:sp>
      <p:cxnSp>
        <p:nvCxnSpPr>
          <p:cNvPr id="16" name="slide6_shape12"/>
          <p:cNvCxnSpPr/>
          <p:nvPr/>
        </p:nvCxnSpPr>
        <p:spPr>
          <a:xfrm flipV="1">
            <a:off x="828158" y="3755104"/>
            <a:ext cx="10806221" cy="9216"/>
          </a:xfrm>
          <a:prstGeom prst="straightConnector1">
            <a:avLst/>
          </a:prstGeom>
          <a:ln w="9525" cap="flat">
            <a:solidFill>
              <a:srgbClr val="25ABC8"/>
            </a:solidFill>
            <a:prstDash val="solid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slide6_picture2" descr="네이버웹소설 - 나무위키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9650" y="1036355"/>
            <a:ext cx="2674206" cy="2143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7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7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7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7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7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7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7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7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7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계획</a:t>
            </a:r>
          </a:p>
        </p:txBody>
      </p:sp>
      <p:sp>
        <p:nvSpPr>
          <p:cNvPr id="12" name="slide7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7_shape10"/>
          <p:cNvSpPr/>
          <p:nvPr/>
        </p:nvSpPr>
        <p:spPr>
          <a:xfrm>
            <a:off x="3784985" y="2830332"/>
            <a:ext cx="4578094" cy="3351770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ctr" defTabSz="914400" latinLnBrk="1">
              <a:lnSpc>
                <a:spcPct val="150000"/>
              </a:lnSpc>
              <a:buFont typeface="Arial" pitchFamily="2" charset="2"/>
              <a:buChar char="❖"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7_shape11"/>
          <p:cNvSpPr/>
          <p:nvPr/>
        </p:nvSpPr>
        <p:spPr>
          <a:xfrm>
            <a:off x="3831097" y="1466024"/>
            <a:ext cx="4531982" cy="909068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0" algn="ctr" defTabSz="914400" latinLnBrk="1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rgbClr val="FFFFFF"/>
                </a:solidFill>
                <a:latin typeface="+mn-cs"/>
                <a:ea typeface="맑은 고딕"/>
              </a:rPr>
              <a:t>2022/04/15~2022/04/26</a:t>
            </a:r>
            <a:endParaRPr lang="en-US" altLang="ko-KR" sz="2400" b="1" kern="1200" dirty="0">
              <a:solidFill>
                <a:srgbClr val="FFFFFF"/>
              </a:solidFill>
              <a:latin typeface="+mn-cs"/>
              <a:ea typeface="+mn-ea"/>
              <a:cs typeface="+mn-cs"/>
            </a:endParaRPr>
          </a:p>
        </p:txBody>
      </p:sp>
      <p:sp>
        <p:nvSpPr>
          <p:cNvPr id="15" name="slide7_shape12"/>
          <p:cNvSpPr/>
          <p:nvPr/>
        </p:nvSpPr>
        <p:spPr>
          <a:xfrm>
            <a:off x="4191000" y="3151756"/>
            <a:ext cx="3810000" cy="3052495"/>
          </a:xfrm>
          <a:prstGeom prst="rect">
            <a:avLst/>
          </a:prstGeom>
          <a:noFill/>
        </p:spPr>
        <p:txBody>
          <a:bodyPr lIns="90000" tIns="46800" rIns="90000" bIns="46800" anchor="t"/>
          <a:lstStyle/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크롤링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및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데이터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수집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감성사전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구축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텍스트</a:t>
            </a: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바인딩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ko-KR" altLang="en-US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벡터의</a:t>
            </a:r>
            <a:r>
              <a:rPr lang="en-US" altLang="en-US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 </a:t>
            </a:r>
            <a:r>
              <a:rPr lang="ko-KR" altLang="en-US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유사도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311150" lvl="0" indent="-31115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PPT </a:t>
            </a:r>
            <a:r>
              <a:rPr lang="ko-KR" altLang="ko-KR" sz="2400" b="1" kern="1200">
                <a:solidFill>
                  <a:srgbClr val="323F4F"/>
                </a:solidFill>
                <a:latin typeface="+mn-cs"/>
                <a:ea typeface="+mn-ea"/>
                <a:cs typeface="+mn-cs"/>
              </a:rPr>
              <a:t>제작</a:t>
            </a:r>
            <a:endParaRPr sz="2400" b="1" kern="1200">
              <a:solidFill>
                <a:srgbClr val="323F4F"/>
              </a:solidFill>
              <a:latin typeface="+mn-cs"/>
              <a:ea typeface="+mn-ea"/>
              <a:cs typeface="+mn-cs"/>
            </a:endParaRPr>
          </a:p>
          <a:p>
            <a:pPr marL="0" lvl="0" algn="l" defTabSz="914400" latinLnBrk="1">
              <a:lnSpc>
                <a:spcPct val="100000"/>
              </a:lnSpc>
              <a:buFont typeface="Arial" pitchFamily="2" charset="2"/>
              <a:buChar char="❖"/>
            </a:pPr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8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8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8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8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8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8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8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8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8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과정</a:t>
            </a:r>
            <a:endParaRPr sz="2400" b="1" i="1" kern="1200">
              <a:solidFill>
                <a:srgbClr val="FFFFFF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slide8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8_shape10"/>
          <p:cNvSpPr/>
          <p:nvPr/>
        </p:nvSpPr>
        <p:spPr>
          <a:xfrm>
            <a:off x="3830009" y="849620"/>
            <a:ext cx="4531982" cy="5387692"/>
          </a:xfrm>
          <a:prstGeom prst="roundRect">
            <a:avLst/>
          </a:prstGeom>
          <a:solidFill>
            <a:srgbClr val="25ABC8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소설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링크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삽입</a:t>
            </a:r>
          </a:p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소설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토큰화</a:t>
            </a:r>
            <a:endParaRPr lang="ko-KR" altLang="ko-KR" sz="2400" b="1" kern="1200" dirty="0">
              <a:solidFill>
                <a:srgbClr val="FFFFFF"/>
              </a:solidFill>
              <a:latin typeface="+mn-lt"/>
              <a:ea typeface="맑은 고딕"/>
            </a:endParaRPr>
          </a:p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감성사전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대입</a:t>
            </a:r>
            <a:endParaRPr lang="ko-KR" altLang="ko-KR" sz="2400" b="1" kern="1200" dirty="0">
              <a:solidFill>
                <a:srgbClr val="FFFFFF"/>
              </a:solidFill>
              <a:latin typeface="+mn-lt"/>
              <a:ea typeface="맑은 고딕"/>
            </a:endParaRPr>
          </a:p>
          <a:p>
            <a:pPr marL="457200" lvl="0" indent="-457200" algn="ctr" defTabSz="914400" latinLnBrk="1">
              <a:lnSpc>
                <a:spcPct val="150000"/>
              </a:lnSpc>
              <a:buAutoNum type="circleNumDbPlain"/>
            </a:pP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노래</a:t>
            </a:r>
            <a:r>
              <a:rPr lang="en-US" altLang="ko-KR" sz="2400" b="1" kern="1200" dirty="0">
                <a:solidFill>
                  <a:srgbClr val="FFFFFF"/>
                </a:solidFill>
                <a:latin typeface="+mn-cs"/>
                <a:ea typeface="맑은 고딕"/>
                <a:cs typeface="+mn-cs"/>
              </a:rPr>
              <a:t> </a:t>
            </a:r>
            <a:r>
              <a:rPr lang="ko-KR" altLang="ko-KR" sz="2400" b="1" kern="1200" dirty="0">
                <a:solidFill>
                  <a:srgbClr val="FFFFFF"/>
                </a:solidFill>
                <a:latin typeface="+mn-lt"/>
                <a:ea typeface="+mn-cs"/>
                <a:cs typeface="+mn-cs"/>
              </a:rPr>
              <a:t>추천</a:t>
            </a:r>
            <a:endParaRPr lang="ko-KR" altLang="ko-KR" sz="2400" b="1" kern="1200" dirty="0">
              <a:solidFill>
                <a:srgbClr val="FFFFFF"/>
              </a:solidFill>
              <a:latin typeface="+mn-lt"/>
              <a:ea typeface="맑은 고딕"/>
            </a:endParaRPr>
          </a:p>
          <a:p>
            <a:pPr marL="457200" indent="-457200" algn="ctr">
              <a:lnSpc>
                <a:spcPct val="150000"/>
              </a:lnSpc>
              <a:buAutoNum type="circleNumDbPlain"/>
            </a:pPr>
            <a:r>
              <a:rPr lang="ko-KR" altLang="ko-KR" sz="2400" b="1" dirty="0">
                <a:solidFill>
                  <a:srgbClr val="FFFFFF"/>
                </a:solidFill>
                <a:ea typeface="맑은 고딕"/>
              </a:rPr>
              <a:t>벡터간 유사도 비교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5ABC8"/>
            </a:gs>
            <a:gs pos="100000">
              <a:srgbClr val="A4DCA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slide9_group1"/>
          <p:cNvGrpSpPr>
            <a:grpSpLocks/>
          </p:cNvGrpSpPr>
          <p:nvPr/>
        </p:nvGrpSpPr>
        <p:grpSpPr>
          <a:xfrm>
            <a:off x="0" y="151023"/>
            <a:ext cx="12192000" cy="6706977"/>
            <a:chOff x="0" y="151023"/>
            <a:chExt cx="12192000" cy="6706977"/>
          </a:xfrm>
        </p:grpSpPr>
        <p:sp>
          <p:nvSpPr>
            <p:cNvPr id="4" name="slide9_shape1"/>
            <p:cNvSpPr/>
            <p:nvPr/>
          </p:nvSpPr>
          <p:spPr>
            <a:xfrm>
              <a:off x="0" y="3123028"/>
              <a:ext cx="12192000" cy="3734972"/>
            </a:xfrm>
            <a:prstGeom prst="round2SameRect">
              <a:avLst>
                <a:gd name="adj1" fmla="val 6592"/>
                <a:gd name="adj2" fmla="val     0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914400" latinLnBrk="1"/>
              <a:endParaRPr sz="18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slide9_shape2"/>
            <p:cNvSpPr/>
            <p:nvPr/>
          </p:nvSpPr>
          <p:spPr>
            <a:xfrm>
              <a:off x="324378" y="633046"/>
              <a:ext cx="11543244" cy="5978065"/>
            </a:xfrm>
            <a:prstGeom prst="roundRect">
              <a:avLst>
                <a:gd name="adj" fmla="val 3423"/>
              </a:avLst>
            </a:prstGeom>
            <a:solidFill>
              <a:schemeClr val="bg1"/>
            </a:solidFill>
            <a:ln w="12700" cap="flat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l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0" algn="ctr" defTabSz="914400" latinLnBrk="1">
                <a:lnSpc>
                  <a:spcPct val="100000"/>
                </a:lnSpc>
                <a:buNone/>
              </a:pPr>
              <a:endParaRPr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slide9_shape3"/>
            <p:cNvSpPr/>
            <p:nvPr/>
          </p:nvSpPr>
          <p:spPr>
            <a:xfrm>
              <a:off x="10479144" y="233039"/>
              <a:ext cx="116026" cy="153118"/>
            </a:xfrm>
            <a:custGeom>
              <a:avLst/>
              <a:gdLst/>
              <a:ahLst/>
              <a:cxnLst/>
              <a:rect l="l" t="t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slide9_shape4"/>
            <p:cNvSpPr/>
            <p:nvPr/>
          </p:nvSpPr>
          <p:spPr>
            <a:xfrm rot="10800000" flipH="1" flipV="1">
              <a:off x="10951786" y="254449"/>
              <a:ext cx="163979" cy="145384"/>
            </a:xfrm>
            <a:custGeom>
              <a:avLst/>
              <a:gdLst/>
              <a:ahLst/>
              <a:cxnLst/>
              <a:rect l="l" t="t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slide9_shape5"/>
            <p:cNvSpPr/>
            <p:nvPr/>
          </p:nvSpPr>
          <p:spPr>
            <a:xfrm>
              <a:off x="11387280" y="270140"/>
              <a:ext cx="134222" cy="119258"/>
            </a:xfrm>
            <a:custGeom>
              <a:avLst/>
              <a:gdLst/>
              <a:ahLst/>
              <a:cxnLst/>
              <a:rect l="l" t="t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slide9_shape6"/>
            <p:cNvSpPr/>
            <p:nvPr/>
          </p:nvSpPr>
          <p:spPr>
            <a:xfrm>
              <a:off x="11360481" y="239991"/>
              <a:ext cx="187822" cy="87992"/>
            </a:xfrm>
            <a:custGeom>
              <a:avLst/>
              <a:gdLst/>
              <a:ahLst/>
              <a:cxnLst/>
              <a:rect l="l" t="t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>
                <a:avLst/>
              </a:prstTxWarp>
            </a:bodyPr>
            <a:lstStyle/>
            <a:p>
              <a:pPr marL="0" algn="l" defTabSz="914400" latinLnBrk="1"/>
              <a:endParaRPr sz="1800" kern="1200">
                <a:solidFill>
                  <a:srgbClr val="000000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slide9_shape7"/>
            <p:cNvSpPr/>
            <p:nvPr/>
          </p:nvSpPr>
          <p:spPr>
            <a:xfrm>
              <a:off x="10561686" y="151023"/>
              <a:ext cx="145384" cy="145384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anchor="ctr"/>
            <a:lstStyle/>
            <a:p>
              <a:pPr marL="0" algn="ctr" defTabSz="914400" latinLnBrk="1"/>
              <a:r>
                <a:rPr lang="en-US" altLang="ko-KR" sz="90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rPr>
                <a:t>5</a:t>
              </a:r>
              <a:endParaRPr sz="900" kern="1200">
                <a:solidFill>
                  <a:srgbClr val="FFFFFF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slide9_shape8"/>
          <p:cNvSpPr/>
          <p:nvPr/>
        </p:nvSpPr>
        <p:spPr>
          <a:xfrm>
            <a:off x="851214" y="82248"/>
            <a:ext cx="6611540" cy="46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latinLnBrk="1">
              <a:lnSpc>
                <a:spcPct val="100000"/>
              </a:lnSpc>
              <a:buNone/>
            </a:pPr>
            <a:r>
              <a:rPr lang="ko-KR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진행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과정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–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소설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링크</a:t>
            </a:r>
            <a:r>
              <a:rPr lang="en-US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2400" b="1" i="1" kern="1200">
                <a:solidFill>
                  <a:srgbClr val="FFFFFF"/>
                </a:solidFill>
                <a:latin typeface="맑은 고딕"/>
                <a:ea typeface="맑은 고딕"/>
                <a:cs typeface="+mn-cs"/>
              </a:rPr>
              <a:t>삽입</a:t>
            </a:r>
            <a:endParaRPr sz="2400" b="1" i="1" kern="1200">
              <a:solidFill>
                <a:srgbClr val="FFFFFF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slide9_shape9"/>
          <p:cNvSpPr/>
          <p:nvPr/>
        </p:nvSpPr>
        <p:spPr>
          <a:xfrm>
            <a:off x="461434" y="130735"/>
            <a:ext cx="356041" cy="356041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9525" cap="flat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/>
            <a:endParaRPr sz="1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slide9_picture1" descr="이미지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454" y="1046213"/>
            <a:ext cx="5007757" cy="4489040"/>
          </a:xfrm>
          <a:prstGeom prst="rect">
            <a:avLst/>
          </a:prstGeom>
        </p:spPr>
      </p:pic>
      <p:sp>
        <p:nvSpPr>
          <p:cNvPr id="14" name="slide9_shape10"/>
          <p:cNvSpPr/>
          <p:nvPr/>
        </p:nvSpPr>
        <p:spPr>
          <a:xfrm>
            <a:off x="639454" y="1046213"/>
            <a:ext cx="4973029" cy="451362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pic>
        <p:nvPicPr>
          <p:cNvPr id="15" name="slide9_picture2" descr="이미지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454" y="5724217"/>
            <a:ext cx="4140853" cy="737419"/>
          </a:xfrm>
          <a:prstGeom prst="rect">
            <a:avLst/>
          </a:prstGeom>
        </p:spPr>
      </p:pic>
      <p:sp>
        <p:nvSpPr>
          <p:cNvPr id="16" name="slide9_shape11"/>
          <p:cNvSpPr/>
          <p:nvPr/>
        </p:nvSpPr>
        <p:spPr>
          <a:xfrm>
            <a:off x="618214" y="5734971"/>
            <a:ext cx="4170681" cy="725129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pic>
        <p:nvPicPr>
          <p:cNvPr id="17" name="slide9_picture3" descr="이미지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9329" y="1045291"/>
            <a:ext cx="5314026" cy="4435577"/>
          </a:xfrm>
          <a:prstGeom prst="rect">
            <a:avLst/>
          </a:prstGeom>
        </p:spPr>
      </p:pic>
      <p:sp>
        <p:nvSpPr>
          <p:cNvPr id="18" name="slide9_shape12"/>
          <p:cNvSpPr/>
          <p:nvPr/>
        </p:nvSpPr>
        <p:spPr>
          <a:xfrm>
            <a:off x="6319329" y="1046213"/>
            <a:ext cx="5341925" cy="4476750"/>
          </a:xfrm>
          <a:prstGeom prst="rect">
            <a:avLst/>
          </a:prstGeom>
          <a:noFill/>
          <a:ln w="38100" cap="flat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19" name="slide9_shape13"/>
          <p:cNvSpPr/>
          <p:nvPr/>
        </p:nvSpPr>
        <p:spPr>
          <a:xfrm>
            <a:off x="5722493" y="2817440"/>
            <a:ext cx="488786" cy="359673"/>
          </a:xfrm>
          <a:prstGeom prst="rightArrow">
            <a:avLst/>
          </a:prstGeom>
          <a:solidFill>
            <a:srgbClr val="7030A0"/>
          </a:solidFill>
          <a:ln w="12700" cap="flat">
            <a:solidFill>
              <a:schemeClr val="accent1">
                <a:shade val="50000"/>
              </a:schemeClr>
            </a:solidFill>
            <a:prstDash val="solid"/>
          </a:ln>
        </p:spPr>
        <p:txBody>
          <a:bodyPr lIns="90000" tIns="46800" rIns="90000" bIns="46800" anchor="ctr"/>
          <a:lstStyle/>
          <a:p>
            <a:pPr marL="0" algn="ctr" defTabSz="914400" latinLnBrk="1">
              <a:lnSpc>
                <a:spcPct val="100000"/>
              </a:lnSpc>
            </a:pPr>
            <a:endParaRPr lang="ko-KR" altLang="en-US"/>
          </a:p>
        </p:txBody>
      </p:sp>
      <p:sp>
        <p:nvSpPr>
          <p:cNvPr id="20" name="slide9_shape14"/>
          <p:cNvSpPr/>
          <p:nvPr/>
        </p:nvSpPr>
        <p:spPr>
          <a:xfrm>
            <a:off x="6319329" y="5724217"/>
            <a:ext cx="5323162" cy="782039"/>
          </a:xfrm>
          <a:prstGeom prst="roundRect">
            <a:avLst/>
          </a:prstGeom>
          <a:solidFill>
            <a:srgbClr val="A4DCA0"/>
          </a:soli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 random한 화 링크 삽입</a:t>
            </a:r>
          </a:p>
          <a:p>
            <a:pPr marL="139700" lvl="0" indent="-139700" algn="l" defTabSz="914400" latinLnBrk="1">
              <a:lnSpc>
                <a:spcPct val="150000"/>
              </a:lnSpc>
              <a:buFont typeface="Arial" pitchFamily="2" charset="2"/>
              <a:buChar char="❖"/>
            </a:pPr>
            <a:r>
              <a:rPr lang="en-US" altLang="ko-KR" sz="180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한글만 출력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738</Words>
  <Application>Microsoft Office PowerPoint</Application>
  <PresentationFormat>와이드스크린</PresentationFormat>
  <Paragraphs>168</Paragraphs>
  <Slides>29</Slides>
  <Notes>0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/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bitcamp</cp:lastModifiedBy>
  <cp:revision>260</cp:revision>
  <dcterms:modified xsi:type="dcterms:W3CDTF">2022-04-26T05:21:16Z</dcterms:modified>
</cp:coreProperties>
</file>